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342" r:id="rId5"/>
    <p:sldId id="351" r:id="rId6"/>
    <p:sldId id="359" r:id="rId7"/>
    <p:sldId id="354" r:id="rId8"/>
    <p:sldId id="360" r:id="rId9"/>
    <p:sldId id="361" r:id="rId10"/>
    <p:sldId id="362" r:id="rId11"/>
    <p:sldId id="363" r:id="rId12"/>
    <p:sldId id="369" r:id="rId13"/>
    <p:sldId id="365" r:id="rId14"/>
    <p:sldId id="366" r:id="rId15"/>
    <p:sldId id="364" r:id="rId16"/>
    <p:sldId id="376" r:id="rId17"/>
    <p:sldId id="368" r:id="rId18"/>
    <p:sldId id="370" r:id="rId19"/>
    <p:sldId id="373" r:id="rId20"/>
    <p:sldId id="374" r:id="rId21"/>
    <p:sldId id="3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7ABE82-11EA-41DB-AAD6-14B40AAAF0BC}" v="16" dt="2023-06-08T05:41:22.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46"/>
  </p:normalViewPr>
  <p:slideViewPr>
    <p:cSldViewPr snapToGrid="0" snapToObjects="1" showGuides="1">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6/8/2023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ASSIGNMENT</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6</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SHINORIA</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AB05F-FE70-DA1D-C182-5D1463256AD9}"/>
              </a:ext>
            </a:extLst>
          </p:cNvPr>
          <p:cNvSpPr>
            <a:spLocks noGrp="1"/>
          </p:cNvSpPr>
          <p:nvPr>
            <p:ph type="title"/>
          </p:nvPr>
        </p:nvSpPr>
        <p:spPr/>
        <p:txBody>
          <a:bodyPr/>
          <a:lstStyle/>
          <a:p>
            <a:r>
              <a:rPr lang="en" dirty="0">
                <a:solidFill>
                  <a:schemeClr val="accent4">
                    <a:lumMod val="40000"/>
                    <a:lumOff val="60000"/>
                  </a:schemeClr>
                </a:solidFill>
              </a:rPr>
              <a:t>Algorithms</a:t>
            </a:r>
            <a:endParaRPr lang="en-IN" dirty="0">
              <a:solidFill>
                <a:schemeClr val="accent4">
                  <a:lumMod val="40000"/>
                  <a:lumOff val="60000"/>
                </a:schemeClr>
              </a:solidFill>
            </a:endParaRPr>
          </a:p>
        </p:txBody>
      </p:sp>
      <p:sp>
        <p:nvSpPr>
          <p:cNvPr id="3" name="Text Placeholder 2">
            <a:extLst>
              <a:ext uri="{FF2B5EF4-FFF2-40B4-BE49-F238E27FC236}">
                <a16:creationId xmlns:a16="http://schemas.microsoft.com/office/drawing/2014/main" id="{C1082E69-FEE1-F28E-85E5-AE8A6E8ADC22}"/>
              </a:ext>
            </a:extLst>
          </p:cNvPr>
          <p:cNvSpPr>
            <a:spLocks noGrp="1"/>
          </p:cNvSpPr>
          <p:nvPr>
            <p:ph type="body" sz="quarter" idx="30"/>
          </p:nvPr>
        </p:nvSpPr>
        <p:spPr>
          <a:xfrm>
            <a:off x="998315" y="1676687"/>
            <a:ext cx="3953594" cy="509671"/>
          </a:xfrm>
        </p:spPr>
        <p:txBody>
          <a:bodyPr/>
          <a:lstStyle/>
          <a:p>
            <a:r>
              <a:rPr lang="en-IN" dirty="0"/>
              <a:t>Classification Algorithm</a:t>
            </a:r>
          </a:p>
          <a:p>
            <a:endParaRPr lang="en-IN" dirty="0"/>
          </a:p>
        </p:txBody>
      </p:sp>
      <p:sp>
        <p:nvSpPr>
          <p:cNvPr id="4" name="Text Placeholder 3">
            <a:extLst>
              <a:ext uri="{FF2B5EF4-FFF2-40B4-BE49-F238E27FC236}">
                <a16:creationId xmlns:a16="http://schemas.microsoft.com/office/drawing/2014/main" id="{31A7BA98-0D02-5FDC-9875-625764BB71F4}"/>
              </a:ext>
            </a:extLst>
          </p:cNvPr>
          <p:cNvSpPr>
            <a:spLocks noGrp="1"/>
          </p:cNvSpPr>
          <p:nvPr>
            <p:ph type="body" sz="quarter" idx="32"/>
          </p:nvPr>
        </p:nvSpPr>
        <p:spPr>
          <a:xfrm>
            <a:off x="7184980" y="1525153"/>
            <a:ext cx="3911982" cy="523316"/>
          </a:xfrm>
        </p:spPr>
        <p:txBody>
          <a:bodyPr/>
          <a:lstStyle/>
          <a:p>
            <a:r>
              <a:rPr lang="en-IN" dirty="0"/>
              <a:t>Regression Algorithm</a:t>
            </a:r>
          </a:p>
          <a:p>
            <a:endParaRPr lang="en-IN" dirty="0"/>
          </a:p>
        </p:txBody>
      </p:sp>
      <p:sp>
        <p:nvSpPr>
          <p:cNvPr id="5" name="Content Placeholder 4">
            <a:extLst>
              <a:ext uri="{FF2B5EF4-FFF2-40B4-BE49-F238E27FC236}">
                <a16:creationId xmlns:a16="http://schemas.microsoft.com/office/drawing/2014/main" id="{F02C2282-5518-8A0D-5929-F752C803CB6E}"/>
              </a:ext>
            </a:extLst>
          </p:cNvPr>
          <p:cNvSpPr>
            <a:spLocks noGrp="1"/>
          </p:cNvSpPr>
          <p:nvPr>
            <p:ph sz="quarter" idx="35"/>
          </p:nvPr>
        </p:nvSpPr>
        <p:spPr>
          <a:xfrm>
            <a:off x="922539" y="2209296"/>
            <a:ext cx="3911982" cy="2307568"/>
          </a:xfrm>
        </p:spPr>
        <p:txBody>
          <a:bodyPr/>
          <a:lstStyle/>
          <a:p>
            <a:pPr marL="57150" lvl="0" indent="-317500" algn="l" rtl="0">
              <a:lnSpc>
                <a:spcPct val="115000"/>
              </a:lnSpc>
              <a:spcBef>
                <a:spcPts val="0"/>
              </a:spcBef>
              <a:spcAft>
                <a:spcPts val="0"/>
              </a:spcAft>
              <a:buClr>
                <a:schemeClr val="hlink"/>
              </a:buClr>
              <a:buSzPts val="1400"/>
              <a:buFont typeface="Arial"/>
              <a:buAutoNum type="arabicPeriod"/>
            </a:pPr>
            <a:r>
              <a:rPr lang="en-US" dirty="0">
                <a:solidFill>
                  <a:schemeClr val="accent3">
                    <a:lumMod val="60000"/>
                    <a:lumOff val="40000"/>
                  </a:schemeClr>
                </a:solidFill>
                <a:latin typeface="Arial"/>
                <a:ea typeface="Arial"/>
                <a:cs typeface="Arial"/>
                <a:sym typeface="Arial"/>
              </a:rPr>
              <a:t>Logistic regression</a:t>
            </a:r>
          </a:p>
          <a:p>
            <a:pPr marL="57150" lvl="0" indent="0" algn="l" rtl="0">
              <a:lnSpc>
                <a:spcPct val="115000"/>
              </a:lnSpc>
              <a:spcBef>
                <a:spcPts val="0"/>
              </a:spcBef>
              <a:spcAft>
                <a:spcPts val="0"/>
              </a:spcAft>
              <a:buNone/>
            </a:pPr>
            <a:endParaRPr lang="en-US" dirty="0">
              <a:solidFill>
                <a:schemeClr val="accent3">
                  <a:lumMod val="60000"/>
                  <a:lumOff val="40000"/>
                </a:schemeClr>
              </a:solidFill>
              <a:latin typeface="Arial"/>
              <a:ea typeface="Arial"/>
              <a:cs typeface="Arial"/>
              <a:sym typeface="Arial"/>
            </a:endParaRPr>
          </a:p>
          <a:p>
            <a:pPr marL="57150" lvl="0" indent="-317500" algn="l" rtl="0">
              <a:lnSpc>
                <a:spcPct val="115000"/>
              </a:lnSpc>
              <a:spcBef>
                <a:spcPts val="0"/>
              </a:spcBef>
              <a:spcAft>
                <a:spcPts val="0"/>
              </a:spcAft>
              <a:buClr>
                <a:schemeClr val="hlink"/>
              </a:buClr>
              <a:buSzPts val="1400"/>
              <a:buFont typeface="Arial"/>
              <a:buAutoNum type="arabicPeriod"/>
            </a:pPr>
            <a:r>
              <a:rPr lang="en-US" dirty="0">
                <a:solidFill>
                  <a:schemeClr val="accent3">
                    <a:lumMod val="60000"/>
                    <a:lumOff val="40000"/>
                  </a:schemeClr>
                </a:solidFill>
                <a:latin typeface="Arial"/>
                <a:ea typeface="Arial"/>
                <a:cs typeface="Arial"/>
                <a:sym typeface="Arial"/>
              </a:rPr>
              <a:t>Decision Tree</a:t>
            </a:r>
          </a:p>
          <a:p>
            <a:pPr marL="57150" lvl="0" indent="0" algn="l" rtl="0">
              <a:lnSpc>
                <a:spcPct val="115000"/>
              </a:lnSpc>
              <a:spcBef>
                <a:spcPts val="0"/>
              </a:spcBef>
              <a:spcAft>
                <a:spcPts val="0"/>
              </a:spcAft>
              <a:buNone/>
            </a:pPr>
            <a:endParaRPr lang="en-US" dirty="0">
              <a:solidFill>
                <a:schemeClr val="accent3">
                  <a:lumMod val="60000"/>
                  <a:lumOff val="40000"/>
                </a:schemeClr>
              </a:solidFill>
              <a:latin typeface="Arial"/>
              <a:ea typeface="Arial"/>
              <a:cs typeface="Arial"/>
              <a:sym typeface="Arial"/>
            </a:endParaRPr>
          </a:p>
          <a:p>
            <a:pPr marL="57150" lvl="0" indent="-317500" algn="l" rtl="0">
              <a:lnSpc>
                <a:spcPct val="115000"/>
              </a:lnSpc>
              <a:spcBef>
                <a:spcPts val="0"/>
              </a:spcBef>
              <a:spcAft>
                <a:spcPts val="0"/>
              </a:spcAft>
              <a:buClr>
                <a:schemeClr val="hlink"/>
              </a:buClr>
              <a:buSzPts val="1400"/>
              <a:buFont typeface="Arial"/>
              <a:buAutoNum type="arabicPeriod"/>
            </a:pPr>
            <a:r>
              <a:rPr lang="en-US" dirty="0">
                <a:solidFill>
                  <a:schemeClr val="accent3">
                    <a:lumMod val="60000"/>
                    <a:lumOff val="40000"/>
                  </a:schemeClr>
                </a:solidFill>
                <a:latin typeface="Arial"/>
                <a:ea typeface="Arial"/>
                <a:cs typeface="Arial"/>
                <a:sym typeface="Arial"/>
              </a:rPr>
              <a:t>SVM(Support Vector Machine)</a:t>
            </a:r>
          </a:p>
          <a:p>
            <a:pPr marL="57150" lvl="0" indent="0" algn="l" rtl="0">
              <a:lnSpc>
                <a:spcPct val="115000"/>
              </a:lnSpc>
              <a:spcBef>
                <a:spcPts val="0"/>
              </a:spcBef>
              <a:spcAft>
                <a:spcPts val="0"/>
              </a:spcAft>
              <a:buNone/>
            </a:pPr>
            <a:endParaRPr lang="en-US" dirty="0">
              <a:solidFill>
                <a:schemeClr val="accent3">
                  <a:lumMod val="60000"/>
                  <a:lumOff val="40000"/>
                </a:schemeClr>
              </a:solidFill>
              <a:latin typeface="Arial"/>
              <a:ea typeface="Arial"/>
              <a:cs typeface="Arial"/>
              <a:sym typeface="Arial"/>
            </a:endParaRPr>
          </a:p>
          <a:p>
            <a:pPr marL="57150" lvl="0" indent="-317500" algn="l" rtl="0">
              <a:lnSpc>
                <a:spcPct val="115000"/>
              </a:lnSpc>
              <a:spcBef>
                <a:spcPts val="0"/>
              </a:spcBef>
              <a:spcAft>
                <a:spcPts val="0"/>
              </a:spcAft>
              <a:buClr>
                <a:schemeClr val="hlink"/>
              </a:buClr>
              <a:buSzPts val="1400"/>
              <a:buFont typeface="Arial"/>
              <a:buAutoNum type="arabicPeriod"/>
            </a:pPr>
            <a:r>
              <a:rPr lang="en-US" dirty="0">
                <a:solidFill>
                  <a:schemeClr val="accent3">
                    <a:lumMod val="60000"/>
                    <a:lumOff val="40000"/>
                  </a:schemeClr>
                </a:solidFill>
                <a:latin typeface="Arial"/>
                <a:ea typeface="Arial"/>
                <a:cs typeface="Arial"/>
                <a:sym typeface="Arial"/>
              </a:rPr>
              <a:t>K-nearest neighbor</a:t>
            </a:r>
          </a:p>
          <a:p>
            <a:pPr marL="57150" lvl="0" indent="0" algn="l" rtl="0">
              <a:lnSpc>
                <a:spcPct val="115000"/>
              </a:lnSpc>
              <a:spcBef>
                <a:spcPts val="0"/>
              </a:spcBef>
              <a:spcAft>
                <a:spcPts val="0"/>
              </a:spcAft>
              <a:buNone/>
            </a:pPr>
            <a:endParaRPr lang="en-US" dirty="0">
              <a:solidFill>
                <a:schemeClr val="accent3">
                  <a:lumMod val="60000"/>
                  <a:lumOff val="40000"/>
                </a:schemeClr>
              </a:solidFill>
              <a:latin typeface="Arial"/>
              <a:ea typeface="Arial"/>
              <a:cs typeface="Arial"/>
              <a:sym typeface="Arial"/>
            </a:endParaRPr>
          </a:p>
          <a:p>
            <a:pPr marL="57150" lvl="0" indent="-317500" algn="l" rtl="0">
              <a:lnSpc>
                <a:spcPct val="115000"/>
              </a:lnSpc>
              <a:spcBef>
                <a:spcPts val="0"/>
              </a:spcBef>
              <a:spcAft>
                <a:spcPts val="0"/>
              </a:spcAft>
              <a:buClr>
                <a:schemeClr val="hlink"/>
              </a:buClr>
              <a:buSzPts val="1400"/>
              <a:buFont typeface="Arial"/>
              <a:buAutoNum type="arabicPeriod"/>
            </a:pPr>
            <a:r>
              <a:rPr lang="en-US" dirty="0">
                <a:solidFill>
                  <a:schemeClr val="accent3">
                    <a:lumMod val="60000"/>
                    <a:lumOff val="40000"/>
                  </a:schemeClr>
                </a:solidFill>
                <a:latin typeface="Arial"/>
                <a:ea typeface="Arial"/>
                <a:cs typeface="Arial"/>
                <a:sym typeface="Arial"/>
              </a:rPr>
              <a:t>Naive Bayes system</a:t>
            </a:r>
            <a:endParaRPr lang="en-US" sz="2000" dirty="0">
              <a:solidFill>
                <a:schemeClr val="accent3">
                  <a:lumMod val="60000"/>
                  <a:lumOff val="40000"/>
                </a:schemeClr>
              </a:solidFill>
            </a:endParaRPr>
          </a:p>
          <a:p>
            <a:endParaRPr lang="en-IN" dirty="0"/>
          </a:p>
        </p:txBody>
      </p:sp>
      <p:sp>
        <p:nvSpPr>
          <p:cNvPr id="6" name="Content Placeholder 5">
            <a:extLst>
              <a:ext uri="{FF2B5EF4-FFF2-40B4-BE49-F238E27FC236}">
                <a16:creationId xmlns:a16="http://schemas.microsoft.com/office/drawing/2014/main" id="{13E030F0-414F-9EB2-FEA7-CB1B5B5C9A59}"/>
              </a:ext>
            </a:extLst>
          </p:cNvPr>
          <p:cNvSpPr>
            <a:spLocks noGrp="1"/>
          </p:cNvSpPr>
          <p:nvPr>
            <p:ph sz="quarter" idx="36"/>
          </p:nvPr>
        </p:nvSpPr>
        <p:spPr>
          <a:xfrm>
            <a:off x="7240092" y="2048469"/>
            <a:ext cx="3638113" cy="3707149"/>
          </a:xfrm>
        </p:spPr>
        <p:txBody>
          <a:bodyPr/>
          <a:lstStyle/>
          <a:p>
            <a:r>
              <a:rPr lang="en-IN" dirty="0">
                <a:solidFill>
                  <a:schemeClr val="accent3">
                    <a:lumMod val="60000"/>
                    <a:lumOff val="40000"/>
                  </a:schemeClr>
                </a:solidFill>
              </a:rPr>
              <a:t>Linear Regression</a:t>
            </a:r>
          </a:p>
          <a:p>
            <a:endParaRPr lang="en-IN" dirty="0"/>
          </a:p>
        </p:txBody>
      </p:sp>
      <p:sp>
        <p:nvSpPr>
          <p:cNvPr id="7" name="Footer Placeholder 6">
            <a:extLst>
              <a:ext uri="{FF2B5EF4-FFF2-40B4-BE49-F238E27FC236}">
                <a16:creationId xmlns:a16="http://schemas.microsoft.com/office/drawing/2014/main" id="{33607189-3BEB-06B4-0445-486A034D5ED9}"/>
              </a:ext>
            </a:extLst>
          </p:cNvPr>
          <p:cNvSpPr>
            <a:spLocks noGrp="1"/>
          </p:cNvSpPr>
          <p:nvPr>
            <p:ph type="ftr" sz="quarter" idx="11"/>
          </p:nvPr>
        </p:nvSpPr>
        <p:spPr/>
        <p:txBody>
          <a:bodyPr/>
          <a:lstStyle/>
          <a:p>
            <a:r>
              <a:rPr lang="en-US"/>
              <a:t>Scientific findings</a:t>
            </a:r>
            <a:endParaRPr lang="en-US" dirty="0"/>
          </a:p>
        </p:txBody>
      </p:sp>
      <p:sp>
        <p:nvSpPr>
          <p:cNvPr id="8" name="Slide Number Placeholder 7">
            <a:extLst>
              <a:ext uri="{FF2B5EF4-FFF2-40B4-BE49-F238E27FC236}">
                <a16:creationId xmlns:a16="http://schemas.microsoft.com/office/drawing/2014/main" id="{AA62DE0B-3DFF-0AC2-58A0-77ED09B0D235}"/>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1631522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a:xfrm>
            <a:off x="835370" y="318472"/>
            <a:ext cx="10515601" cy="1325563"/>
          </a:xfrm>
        </p:spPr>
        <p:txBody>
          <a:bodyPr/>
          <a:lstStyle/>
          <a:p>
            <a:r>
              <a:rPr lang="en-IN" dirty="0">
                <a:solidFill>
                  <a:schemeClr val="accent4">
                    <a:lumMod val="40000"/>
                    <a:lumOff val="60000"/>
                  </a:schemeClr>
                </a:solidFill>
              </a:rPr>
              <a:t>Linear Regression Code</a:t>
            </a:r>
            <a:br>
              <a:rPr lang="en-IN" dirty="0">
                <a:solidFill>
                  <a:schemeClr val="accent4">
                    <a:lumMod val="40000"/>
                    <a:lumOff val="60000"/>
                  </a:schemeClr>
                </a:solidFill>
              </a:rPr>
            </a:br>
            <a:endParaRPr lang="en-IN" dirty="0">
              <a:solidFill>
                <a:schemeClr val="accent4">
                  <a:lumMod val="40000"/>
                  <a:lumOff val="60000"/>
                </a:schemeClr>
              </a:solidFill>
            </a:endParaRPr>
          </a:p>
        </p:txBody>
      </p:sp>
      <p:pic>
        <p:nvPicPr>
          <p:cNvPr id="4" name="Picture 3">
            <a:extLst>
              <a:ext uri="{FF2B5EF4-FFF2-40B4-BE49-F238E27FC236}">
                <a16:creationId xmlns:a16="http://schemas.microsoft.com/office/drawing/2014/main" id="{FA496F24-CF09-4C65-E93A-A1F670CCE1F9}"/>
              </a:ext>
            </a:extLst>
          </p:cNvPr>
          <p:cNvPicPr>
            <a:picLocks noChangeAspect="1"/>
          </p:cNvPicPr>
          <p:nvPr/>
        </p:nvPicPr>
        <p:blipFill>
          <a:blip r:embed="rId2"/>
          <a:stretch>
            <a:fillRect/>
          </a:stretch>
        </p:blipFill>
        <p:spPr>
          <a:xfrm>
            <a:off x="1649344" y="1466680"/>
            <a:ext cx="8893311" cy="3924640"/>
          </a:xfrm>
          <a:prstGeom prst="rect">
            <a:avLst/>
          </a:prstGeom>
        </p:spPr>
      </p:pic>
    </p:spTree>
    <p:extLst>
      <p:ext uri="{BB962C8B-B14F-4D97-AF65-F5344CB8AC3E}">
        <p14:creationId xmlns:p14="http://schemas.microsoft.com/office/powerpoint/2010/main" val="2485546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pPr marL="0" lvl="0" indent="0" algn="l" rtl="0">
              <a:spcBef>
                <a:spcPts val="0"/>
              </a:spcBef>
              <a:spcAft>
                <a:spcPts val="0"/>
              </a:spcAft>
              <a:buNone/>
            </a:pPr>
            <a:r>
              <a:rPr lang="en-IN" dirty="0">
                <a:solidFill>
                  <a:schemeClr val="accent4">
                    <a:lumMod val="40000"/>
                    <a:lumOff val="60000"/>
                  </a:schemeClr>
                </a:solidFill>
              </a:rPr>
              <a:t>Linear Regression Code</a:t>
            </a:r>
          </a:p>
        </p:txBody>
      </p:sp>
      <p:pic>
        <p:nvPicPr>
          <p:cNvPr id="4" name="Picture 3">
            <a:extLst>
              <a:ext uri="{FF2B5EF4-FFF2-40B4-BE49-F238E27FC236}">
                <a16:creationId xmlns:a16="http://schemas.microsoft.com/office/drawing/2014/main" id="{C2ABC714-11BA-64D8-9A55-0772A417D604}"/>
              </a:ext>
            </a:extLst>
          </p:cNvPr>
          <p:cNvPicPr>
            <a:picLocks noChangeAspect="1"/>
          </p:cNvPicPr>
          <p:nvPr/>
        </p:nvPicPr>
        <p:blipFill>
          <a:blip r:embed="rId2"/>
          <a:stretch>
            <a:fillRect/>
          </a:stretch>
        </p:blipFill>
        <p:spPr>
          <a:xfrm>
            <a:off x="2144687" y="1600041"/>
            <a:ext cx="7902625" cy="3657917"/>
          </a:xfrm>
          <a:prstGeom prst="rect">
            <a:avLst/>
          </a:prstGeom>
        </p:spPr>
      </p:pic>
    </p:spTree>
    <p:extLst>
      <p:ext uri="{BB962C8B-B14F-4D97-AF65-F5344CB8AC3E}">
        <p14:creationId xmlns:p14="http://schemas.microsoft.com/office/powerpoint/2010/main" val="2375066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r>
              <a:rPr lang="en" dirty="0">
                <a:solidFill>
                  <a:schemeClr val="accent4">
                    <a:lumMod val="40000"/>
                    <a:lumOff val="60000"/>
                  </a:schemeClr>
                </a:solidFill>
              </a:rPr>
              <a:t>Classification Algorithm</a:t>
            </a:r>
            <a:endParaRPr lang="en-IN" dirty="0">
              <a:solidFill>
                <a:schemeClr val="accent4">
                  <a:lumMod val="40000"/>
                  <a:lumOff val="60000"/>
                </a:schemeClr>
              </a:solidFill>
            </a:endParaRPr>
          </a:p>
        </p:txBody>
      </p:sp>
      <p:sp>
        <p:nvSpPr>
          <p:cNvPr id="10" name="TextBox 9">
            <a:extLst>
              <a:ext uri="{FF2B5EF4-FFF2-40B4-BE49-F238E27FC236}">
                <a16:creationId xmlns:a16="http://schemas.microsoft.com/office/drawing/2014/main" id="{AA7B507C-B338-15C4-855D-9B692FCA6CA4}"/>
              </a:ext>
            </a:extLst>
          </p:cNvPr>
          <p:cNvSpPr txBox="1"/>
          <p:nvPr/>
        </p:nvSpPr>
        <p:spPr>
          <a:xfrm>
            <a:off x="135467" y="1253067"/>
            <a:ext cx="11977511" cy="5139869"/>
          </a:xfrm>
          <a:prstGeom prst="rect">
            <a:avLst/>
          </a:prstGeom>
          <a:noFill/>
        </p:spPr>
        <p:txBody>
          <a:bodyPr wrap="square" rtlCol="0">
            <a:spAutoFit/>
          </a:bodyPr>
          <a:lstStyle/>
          <a:p>
            <a:pPr marL="0" lvl="0" indent="0" algn="l" rtl="0">
              <a:spcBef>
                <a:spcPts val="0"/>
              </a:spcBef>
              <a:spcAft>
                <a:spcPts val="0"/>
              </a:spcAft>
              <a:buClr>
                <a:schemeClr val="hlink"/>
              </a:buClr>
              <a:buSzPts val="1100"/>
              <a:buFont typeface="Arial"/>
              <a:buNone/>
            </a:pPr>
            <a:r>
              <a:rPr lang="en-US" sz="2800" dirty="0">
                <a:solidFill>
                  <a:schemeClr val="accent3">
                    <a:lumMod val="60000"/>
                    <a:lumOff val="40000"/>
                  </a:schemeClr>
                </a:solidFill>
                <a:latin typeface="Söhne"/>
                <a:ea typeface="Nunito"/>
                <a:cs typeface="Nunito"/>
                <a:sym typeface="Nunito"/>
              </a:rPr>
              <a:t>Classification Algorithm – Classification Algorithms are used whenever there is a need to take a decision based on input values.</a:t>
            </a:r>
          </a:p>
          <a:p>
            <a:pPr marL="0" lvl="0" indent="0" algn="l" rtl="0">
              <a:spcBef>
                <a:spcPts val="0"/>
              </a:spcBef>
              <a:spcAft>
                <a:spcPts val="0"/>
              </a:spcAft>
              <a:buClr>
                <a:schemeClr val="hlink"/>
              </a:buClr>
              <a:buSzPts val="1100"/>
              <a:buFont typeface="Arial"/>
              <a:buNone/>
            </a:pPr>
            <a:r>
              <a:rPr lang="en-US" sz="2800" dirty="0">
                <a:solidFill>
                  <a:schemeClr val="accent3">
                    <a:lumMod val="60000"/>
                    <a:lumOff val="40000"/>
                  </a:schemeClr>
                </a:solidFill>
                <a:latin typeface="Söhne"/>
                <a:ea typeface="Nunito"/>
                <a:cs typeface="Nunito"/>
                <a:sym typeface="Nunito"/>
              </a:rPr>
              <a:t>	</a:t>
            </a:r>
            <a:r>
              <a:rPr lang="en-US" sz="2800" b="1" dirty="0" err="1">
                <a:solidFill>
                  <a:schemeClr val="accent3">
                    <a:lumMod val="60000"/>
                    <a:lumOff val="40000"/>
                  </a:schemeClr>
                </a:solidFill>
                <a:latin typeface="Söhne"/>
                <a:ea typeface="Nunito"/>
                <a:cs typeface="Nunito"/>
                <a:sym typeface="Nunito"/>
              </a:rPr>
              <a:t>Eg</a:t>
            </a:r>
            <a:r>
              <a:rPr lang="en-US" sz="2800" b="1" dirty="0">
                <a:solidFill>
                  <a:schemeClr val="accent3">
                    <a:lumMod val="60000"/>
                    <a:lumOff val="40000"/>
                  </a:schemeClr>
                </a:solidFill>
                <a:latin typeface="Söhne"/>
                <a:ea typeface="Nunito"/>
                <a:cs typeface="Nunito"/>
                <a:sym typeface="Nunito"/>
              </a:rPr>
              <a:t>:</a:t>
            </a:r>
            <a:r>
              <a:rPr lang="en-US" sz="2800" dirty="0">
                <a:solidFill>
                  <a:schemeClr val="accent3">
                    <a:lumMod val="60000"/>
                    <a:lumOff val="40000"/>
                  </a:schemeClr>
                </a:solidFill>
                <a:latin typeface="Söhne"/>
                <a:ea typeface="Nunito"/>
                <a:cs typeface="Nunito"/>
                <a:sym typeface="Nunito"/>
              </a:rPr>
              <a:t> Marks  :  20	30	35	40	60	80</a:t>
            </a:r>
          </a:p>
          <a:p>
            <a:pPr marL="0" lvl="0" indent="0" algn="l" rtl="0">
              <a:spcBef>
                <a:spcPts val="0"/>
              </a:spcBef>
              <a:spcAft>
                <a:spcPts val="0"/>
              </a:spcAft>
              <a:buClr>
                <a:schemeClr val="hlink"/>
              </a:buClr>
              <a:buSzPts val="1100"/>
              <a:buFont typeface="Arial"/>
              <a:buNone/>
            </a:pPr>
            <a:r>
              <a:rPr lang="en-US" sz="2800" dirty="0">
                <a:solidFill>
                  <a:schemeClr val="accent3">
                    <a:lumMod val="60000"/>
                    <a:lumOff val="40000"/>
                  </a:schemeClr>
                </a:solidFill>
                <a:latin typeface="Söhne"/>
                <a:ea typeface="Nunito"/>
                <a:cs typeface="Nunito"/>
                <a:sym typeface="Nunito"/>
              </a:rPr>
              <a:t>	      Pass/Fail :   F	 F	 P	 P	 P	 P</a:t>
            </a:r>
          </a:p>
          <a:p>
            <a:pPr marL="0" lvl="0" indent="0" algn="l" rtl="0">
              <a:spcBef>
                <a:spcPts val="0"/>
              </a:spcBef>
              <a:spcAft>
                <a:spcPts val="0"/>
              </a:spcAft>
              <a:buClr>
                <a:schemeClr val="hlink"/>
              </a:buClr>
              <a:buSzPts val="1100"/>
              <a:buFont typeface="Arial"/>
              <a:buNone/>
            </a:pPr>
            <a:endParaRPr lang="en-US" sz="2800" dirty="0">
              <a:solidFill>
                <a:schemeClr val="accent3">
                  <a:lumMod val="60000"/>
                  <a:lumOff val="40000"/>
                </a:schemeClr>
              </a:solidFill>
              <a:latin typeface="Söhne"/>
              <a:ea typeface="Nunito"/>
              <a:cs typeface="Nunito"/>
              <a:sym typeface="Nunito"/>
            </a:endParaRPr>
          </a:p>
          <a:p>
            <a:pPr marL="0" lvl="0" indent="0" algn="l" rtl="0">
              <a:spcBef>
                <a:spcPts val="0"/>
              </a:spcBef>
              <a:spcAft>
                <a:spcPts val="0"/>
              </a:spcAft>
              <a:buClr>
                <a:schemeClr val="hlink"/>
              </a:buClr>
              <a:buSzPts val="1100"/>
              <a:buFont typeface="Arial"/>
              <a:buNone/>
            </a:pPr>
            <a:r>
              <a:rPr lang="en-US" sz="2800" dirty="0">
                <a:solidFill>
                  <a:schemeClr val="accent3">
                    <a:lumMod val="60000"/>
                    <a:lumOff val="40000"/>
                  </a:schemeClr>
                </a:solidFill>
                <a:latin typeface="Söhne"/>
                <a:ea typeface="Nunito"/>
                <a:cs typeface="Nunito"/>
                <a:sym typeface="Nunito"/>
              </a:rPr>
              <a:t>In this example, we see that the Student will be declared Pass if he scores 35 or above marks, and will be declared Fail if he scores less than 35</a:t>
            </a:r>
          </a:p>
          <a:p>
            <a:pPr marL="0" lvl="0" indent="0" algn="l" rtl="0">
              <a:spcBef>
                <a:spcPts val="0"/>
              </a:spcBef>
              <a:spcAft>
                <a:spcPts val="0"/>
              </a:spcAft>
              <a:buClr>
                <a:schemeClr val="hlink"/>
              </a:buClr>
              <a:buSzPts val="1100"/>
              <a:buFont typeface="Arial"/>
              <a:buNone/>
            </a:pPr>
            <a:endParaRPr lang="en-US" sz="2800" dirty="0">
              <a:solidFill>
                <a:schemeClr val="accent3">
                  <a:lumMod val="60000"/>
                  <a:lumOff val="40000"/>
                </a:schemeClr>
              </a:solidFill>
              <a:latin typeface="Söhne"/>
              <a:ea typeface="Nunito"/>
              <a:cs typeface="Nunito"/>
              <a:sym typeface="Nunito"/>
            </a:endParaRPr>
          </a:p>
          <a:p>
            <a:pPr marL="0" lvl="0" indent="0" algn="l" rtl="0">
              <a:spcBef>
                <a:spcPts val="0"/>
              </a:spcBef>
              <a:spcAft>
                <a:spcPts val="0"/>
              </a:spcAft>
              <a:buClr>
                <a:schemeClr val="hlink"/>
              </a:buClr>
              <a:buSzPts val="1100"/>
              <a:buFont typeface="Arial"/>
              <a:buNone/>
            </a:pPr>
            <a:r>
              <a:rPr lang="en-US" sz="2800" dirty="0">
                <a:solidFill>
                  <a:schemeClr val="accent3">
                    <a:lumMod val="60000"/>
                    <a:lumOff val="40000"/>
                  </a:schemeClr>
                </a:solidFill>
                <a:latin typeface="Söhne"/>
                <a:ea typeface="Nunito"/>
                <a:cs typeface="Nunito"/>
                <a:sym typeface="Nunito"/>
              </a:rPr>
              <a:t>Classifier Algorithms can be used whenever there is a need to take a decision based on the input(features) values</a:t>
            </a:r>
          </a:p>
          <a:p>
            <a:pPr marL="0" lvl="0" indent="0" algn="l" rtl="0">
              <a:spcBef>
                <a:spcPts val="0"/>
              </a:spcBef>
              <a:spcAft>
                <a:spcPts val="0"/>
              </a:spcAft>
              <a:buNone/>
            </a:pPr>
            <a:endParaRPr lang="en-US" sz="2000" dirty="0">
              <a:solidFill>
                <a:schemeClr val="accent3">
                  <a:lumMod val="60000"/>
                  <a:lumOff val="40000"/>
                </a:schemeClr>
              </a:solidFill>
              <a:latin typeface="Söhne"/>
              <a:ea typeface="Nunito"/>
              <a:cs typeface="Nunito"/>
              <a:sym typeface="Nunito"/>
            </a:endParaRPr>
          </a:p>
          <a:p>
            <a:endParaRPr lang="en-IN" sz="2800" dirty="0">
              <a:solidFill>
                <a:schemeClr val="accent3">
                  <a:lumMod val="60000"/>
                  <a:lumOff val="40000"/>
                </a:schemeClr>
              </a:solidFill>
              <a:latin typeface="Söhne"/>
            </a:endParaRPr>
          </a:p>
        </p:txBody>
      </p:sp>
    </p:spTree>
    <p:extLst>
      <p:ext uri="{BB962C8B-B14F-4D97-AF65-F5344CB8AC3E}">
        <p14:creationId xmlns:p14="http://schemas.microsoft.com/office/powerpoint/2010/main" val="298045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pPr marL="0" lvl="0" indent="0" algn="l" rtl="0">
              <a:spcBef>
                <a:spcPts val="0"/>
              </a:spcBef>
              <a:spcAft>
                <a:spcPts val="0"/>
              </a:spcAft>
              <a:buNone/>
            </a:pPr>
            <a:r>
              <a:rPr lang="en" dirty="0">
                <a:solidFill>
                  <a:schemeClr val="accent4">
                    <a:lumMod val="40000"/>
                    <a:lumOff val="60000"/>
                  </a:schemeClr>
                </a:solidFill>
              </a:rPr>
              <a:t>Random Forest Example</a:t>
            </a:r>
            <a:endParaRPr lang="en-IN" dirty="0">
              <a:solidFill>
                <a:schemeClr val="accent4">
                  <a:lumMod val="40000"/>
                  <a:lumOff val="60000"/>
                </a:schemeClr>
              </a:solidFill>
            </a:endParaRPr>
          </a:p>
        </p:txBody>
      </p:sp>
      <p:pic>
        <p:nvPicPr>
          <p:cNvPr id="3" name="Google Shape;514;p44">
            <a:extLst>
              <a:ext uri="{FF2B5EF4-FFF2-40B4-BE49-F238E27FC236}">
                <a16:creationId xmlns:a16="http://schemas.microsoft.com/office/drawing/2014/main" id="{9861F882-F891-9E10-C0C8-1D52B71DB6F2}"/>
              </a:ext>
            </a:extLst>
          </p:cNvPr>
          <p:cNvPicPr preferRelativeResize="0"/>
          <p:nvPr/>
        </p:nvPicPr>
        <p:blipFill>
          <a:blip r:embed="rId2">
            <a:alphaModFix/>
          </a:blip>
          <a:stretch>
            <a:fillRect/>
          </a:stretch>
        </p:blipFill>
        <p:spPr>
          <a:xfrm>
            <a:off x="419100" y="1809750"/>
            <a:ext cx="10515600" cy="2939532"/>
          </a:xfrm>
          <a:prstGeom prst="rect">
            <a:avLst/>
          </a:prstGeom>
          <a:noFill/>
          <a:ln>
            <a:noFill/>
          </a:ln>
        </p:spPr>
      </p:pic>
    </p:spTree>
    <p:extLst>
      <p:ext uri="{BB962C8B-B14F-4D97-AF65-F5344CB8AC3E}">
        <p14:creationId xmlns:p14="http://schemas.microsoft.com/office/powerpoint/2010/main" val="110667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pPr algn="l">
              <a:spcBef>
                <a:spcPts val="0"/>
              </a:spcBef>
            </a:pPr>
            <a:r>
              <a:rPr lang="en-IN" dirty="0"/>
              <a:t>Decision Tree Example</a:t>
            </a:r>
            <a:br>
              <a:rPr lang="en-IN" dirty="0"/>
            </a:br>
            <a:endParaRPr lang="en-IN" dirty="0">
              <a:solidFill>
                <a:schemeClr val="accent4">
                  <a:lumMod val="40000"/>
                  <a:lumOff val="60000"/>
                </a:schemeClr>
              </a:solidFill>
            </a:endParaRPr>
          </a:p>
        </p:txBody>
      </p:sp>
      <p:pic>
        <p:nvPicPr>
          <p:cNvPr id="3" name="Google Shape;523;p45">
            <a:extLst>
              <a:ext uri="{FF2B5EF4-FFF2-40B4-BE49-F238E27FC236}">
                <a16:creationId xmlns:a16="http://schemas.microsoft.com/office/drawing/2014/main" id="{74EFF840-1B29-5D8F-FBA4-9CA0F3E0D0E6}"/>
              </a:ext>
            </a:extLst>
          </p:cNvPr>
          <p:cNvPicPr preferRelativeResize="0"/>
          <p:nvPr/>
        </p:nvPicPr>
        <p:blipFill>
          <a:blip r:embed="rId2">
            <a:alphaModFix/>
          </a:blip>
          <a:stretch>
            <a:fillRect/>
          </a:stretch>
        </p:blipFill>
        <p:spPr>
          <a:xfrm>
            <a:off x="461950" y="1795475"/>
            <a:ext cx="10669470" cy="3159080"/>
          </a:xfrm>
          <a:prstGeom prst="rect">
            <a:avLst/>
          </a:prstGeom>
          <a:noFill/>
          <a:ln>
            <a:noFill/>
          </a:ln>
        </p:spPr>
      </p:pic>
    </p:spTree>
    <p:extLst>
      <p:ext uri="{BB962C8B-B14F-4D97-AF65-F5344CB8AC3E}">
        <p14:creationId xmlns:p14="http://schemas.microsoft.com/office/powerpoint/2010/main" val="364950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pPr algn="l">
              <a:spcBef>
                <a:spcPts val="0"/>
              </a:spcBef>
            </a:pPr>
            <a:r>
              <a:rPr lang="en" dirty="0"/>
              <a:t>Naive Bayes Example</a:t>
            </a:r>
            <a:endParaRPr lang="en-IN" dirty="0">
              <a:solidFill>
                <a:schemeClr val="accent4">
                  <a:lumMod val="40000"/>
                  <a:lumOff val="60000"/>
                </a:schemeClr>
              </a:solidFill>
            </a:endParaRPr>
          </a:p>
        </p:txBody>
      </p:sp>
      <p:pic>
        <p:nvPicPr>
          <p:cNvPr id="3" name="Google Shape;532;p46">
            <a:extLst>
              <a:ext uri="{FF2B5EF4-FFF2-40B4-BE49-F238E27FC236}">
                <a16:creationId xmlns:a16="http://schemas.microsoft.com/office/drawing/2014/main" id="{BACE1BE3-9868-BC9E-D610-25BCE37E926D}"/>
              </a:ext>
            </a:extLst>
          </p:cNvPr>
          <p:cNvPicPr preferRelativeResize="0"/>
          <p:nvPr/>
        </p:nvPicPr>
        <p:blipFill>
          <a:blip r:embed="rId2">
            <a:alphaModFix/>
          </a:blip>
          <a:stretch>
            <a:fillRect/>
          </a:stretch>
        </p:blipFill>
        <p:spPr>
          <a:xfrm>
            <a:off x="1132115" y="1758432"/>
            <a:ext cx="8839200" cy="3809043"/>
          </a:xfrm>
          <a:prstGeom prst="rect">
            <a:avLst/>
          </a:prstGeom>
          <a:noFill/>
          <a:ln>
            <a:noFill/>
          </a:ln>
        </p:spPr>
      </p:pic>
    </p:spTree>
    <p:extLst>
      <p:ext uri="{BB962C8B-B14F-4D97-AF65-F5344CB8AC3E}">
        <p14:creationId xmlns:p14="http://schemas.microsoft.com/office/powerpoint/2010/main" val="122572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pPr algn="l">
              <a:spcBef>
                <a:spcPts val="0"/>
              </a:spcBef>
            </a:pPr>
            <a:r>
              <a:rPr lang="en-IN" dirty="0"/>
              <a:t>KNN example</a:t>
            </a:r>
            <a:endParaRPr lang="en-IN" dirty="0">
              <a:solidFill>
                <a:schemeClr val="accent4">
                  <a:lumMod val="40000"/>
                  <a:lumOff val="60000"/>
                </a:schemeClr>
              </a:solidFill>
            </a:endParaRPr>
          </a:p>
        </p:txBody>
      </p:sp>
      <p:pic>
        <p:nvPicPr>
          <p:cNvPr id="3" name="Google Shape;541;p47">
            <a:extLst>
              <a:ext uri="{FF2B5EF4-FFF2-40B4-BE49-F238E27FC236}">
                <a16:creationId xmlns:a16="http://schemas.microsoft.com/office/drawing/2014/main" id="{FB736817-895B-F916-7959-BBA722E9506D}"/>
              </a:ext>
            </a:extLst>
          </p:cNvPr>
          <p:cNvPicPr preferRelativeResize="0"/>
          <p:nvPr/>
        </p:nvPicPr>
        <p:blipFill>
          <a:blip r:embed="rId2">
            <a:alphaModFix/>
          </a:blip>
          <a:stretch>
            <a:fillRect/>
          </a:stretch>
        </p:blipFill>
        <p:spPr>
          <a:xfrm>
            <a:off x="1166813" y="1724025"/>
            <a:ext cx="6810375" cy="2409825"/>
          </a:xfrm>
          <a:prstGeom prst="rect">
            <a:avLst/>
          </a:prstGeom>
          <a:noFill/>
          <a:ln>
            <a:noFill/>
          </a:ln>
        </p:spPr>
      </p:pic>
    </p:spTree>
    <p:extLst>
      <p:ext uri="{BB962C8B-B14F-4D97-AF65-F5344CB8AC3E}">
        <p14:creationId xmlns:p14="http://schemas.microsoft.com/office/powerpoint/2010/main" val="90122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pPr algn="l">
              <a:spcBef>
                <a:spcPts val="0"/>
              </a:spcBef>
            </a:pPr>
            <a:r>
              <a:rPr lang="en-IN" dirty="0"/>
              <a:t>SVM example</a:t>
            </a:r>
            <a:endParaRPr lang="en-IN" dirty="0">
              <a:solidFill>
                <a:schemeClr val="accent4">
                  <a:lumMod val="40000"/>
                  <a:lumOff val="60000"/>
                </a:schemeClr>
              </a:solidFill>
            </a:endParaRPr>
          </a:p>
        </p:txBody>
      </p:sp>
      <p:pic>
        <p:nvPicPr>
          <p:cNvPr id="3" name="Google Shape;550;p48">
            <a:extLst>
              <a:ext uri="{FF2B5EF4-FFF2-40B4-BE49-F238E27FC236}">
                <a16:creationId xmlns:a16="http://schemas.microsoft.com/office/drawing/2014/main" id="{642C5B0D-0F59-B58A-EAA0-80E4A65FA23F}"/>
              </a:ext>
            </a:extLst>
          </p:cNvPr>
          <p:cNvPicPr preferRelativeResize="0"/>
          <p:nvPr/>
        </p:nvPicPr>
        <p:blipFill>
          <a:blip r:embed="rId2">
            <a:alphaModFix/>
          </a:blip>
          <a:stretch>
            <a:fillRect/>
          </a:stretch>
        </p:blipFill>
        <p:spPr>
          <a:xfrm>
            <a:off x="1952625" y="1809750"/>
            <a:ext cx="4486275" cy="2219325"/>
          </a:xfrm>
          <a:prstGeom prst="rect">
            <a:avLst/>
          </a:prstGeom>
          <a:noFill/>
          <a:ln>
            <a:noFill/>
          </a:ln>
        </p:spPr>
      </p:pic>
    </p:spTree>
    <p:extLst>
      <p:ext uri="{BB962C8B-B14F-4D97-AF65-F5344CB8AC3E}">
        <p14:creationId xmlns:p14="http://schemas.microsoft.com/office/powerpoint/2010/main" val="391012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CONTENT</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307829" y="2216990"/>
            <a:ext cx="6888665" cy="4238978"/>
          </a:xfrm>
        </p:spPr>
        <p:txBody>
          <a:bodyPr/>
          <a:lstStyle/>
          <a:p>
            <a:pPr marL="0" indent="0">
              <a:buNone/>
            </a:pPr>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7" name="TextBox 6">
            <a:extLst>
              <a:ext uri="{FF2B5EF4-FFF2-40B4-BE49-F238E27FC236}">
                <a16:creationId xmlns:a16="http://schemas.microsoft.com/office/drawing/2014/main" id="{D7209DCB-8C14-ADBF-E89C-C3A4E31529AF}"/>
              </a:ext>
            </a:extLst>
          </p:cNvPr>
          <p:cNvSpPr txBox="1"/>
          <p:nvPr/>
        </p:nvSpPr>
        <p:spPr>
          <a:xfrm>
            <a:off x="428978" y="2765778"/>
            <a:ext cx="8082844" cy="2954655"/>
          </a:xfrm>
          <a:prstGeom prst="rect">
            <a:avLst/>
          </a:prstGeom>
          <a:noFill/>
        </p:spPr>
        <p:txBody>
          <a:bodyPr wrap="square" rtlCol="0">
            <a:spAutoFit/>
          </a:bodyPr>
          <a:lstStyle/>
          <a:p>
            <a:pPr marL="285750" indent="-285750">
              <a:buClr>
                <a:schemeClr val="bg1">
                  <a:lumMod val="95000"/>
                </a:schemeClr>
              </a:buClr>
              <a:buFont typeface="Wingdings" panose="05000000000000000000" pitchFamily="2" charset="2"/>
              <a:buChar char="q"/>
            </a:pPr>
            <a:r>
              <a:rPr lang="en-IN" sz="4800" dirty="0">
                <a:latin typeface="Baskerville Old Face" panose="02020602080505020303" pitchFamily="18" charset="0"/>
              </a:rPr>
              <a:t> </a:t>
            </a:r>
            <a:r>
              <a:rPr lang="en-IN" sz="4000" dirty="0">
                <a:solidFill>
                  <a:schemeClr val="bg1"/>
                </a:solidFill>
                <a:latin typeface="Biome" panose="020B0503030204020804" pitchFamily="34" charset="0"/>
                <a:cs typeface="Biome" panose="020B0503030204020804" pitchFamily="34" charset="0"/>
              </a:rPr>
              <a:t>Artificial intelligence</a:t>
            </a:r>
          </a:p>
          <a:p>
            <a:pPr marL="285750" indent="-285750">
              <a:buClr>
                <a:schemeClr val="bg1">
                  <a:lumMod val="95000"/>
                </a:schemeClr>
              </a:buClr>
              <a:buFont typeface="Wingdings" panose="05000000000000000000" pitchFamily="2" charset="2"/>
              <a:buChar char="q"/>
            </a:pPr>
            <a:r>
              <a:rPr lang="en-IN" sz="4000" dirty="0">
                <a:solidFill>
                  <a:schemeClr val="bg1"/>
                </a:solidFill>
                <a:latin typeface="Biome" panose="020B0503030204020804" pitchFamily="34" charset="0"/>
                <a:cs typeface="Biome" panose="020B0503030204020804" pitchFamily="34" charset="0"/>
              </a:rPr>
              <a:t>Machine learning</a:t>
            </a:r>
          </a:p>
          <a:p>
            <a:pPr marL="285750" indent="-285750">
              <a:buClr>
                <a:schemeClr val="bg1">
                  <a:lumMod val="95000"/>
                </a:schemeClr>
              </a:buClr>
              <a:buFont typeface="Wingdings" panose="05000000000000000000" pitchFamily="2" charset="2"/>
              <a:buChar char="q"/>
            </a:pPr>
            <a:r>
              <a:rPr lang="en-IN" sz="4000" dirty="0">
                <a:solidFill>
                  <a:schemeClr val="bg1"/>
                </a:solidFill>
                <a:latin typeface="Biome" panose="020B0503030204020804" pitchFamily="34" charset="0"/>
                <a:cs typeface="Biome" panose="020B0503030204020804" pitchFamily="34" charset="0"/>
              </a:rPr>
              <a:t>Types of learning by ML</a:t>
            </a:r>
          </a:p>
          <a:p>
            <a:pPr marL="285750" indent="-285750">
              <a:buClr>
                <a:schemeClr val="bg1">
                  <a:lumMod val="95000"/>
                </a:schemeClr>
              </a:buClr>
              <a:buFont typeface="Wingdings" panose="05000000000000000000" pitchFamily="2" charset="2"/>
              <a:buChar char="q"/>
            </a:pPr>
            <a:r>
              <a:rPr lang="en-IN" sz="4000" dirty="0">
                <a:solidFill>
                  <a:schemeClr val="bg1"/>
                </a:solidFill>
                <a:latin typeface="Biome" panose="020B0503030204020804" pitchFamily="34" charset="0"/>
                <a:cs typeface="Biome" panose="020B0503030204020804" pitchFamily="34" charset="0"/>
              </a:rPr>
              <a:t>Regression &amp; Classification</a:t>
            </a:r>
          </a:p>
          <a:p>
            <a:pPr>
              <a:buClr>
                <a:srgbClr val="FFFF00"/>
              </a:buClr>
            </a:pPr>
            <a:endParaRPr lang="en-IN"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4D3DC-33D6-98D4-6F53-9BFFB0AC09DC}"/>
              </a:ext>
            </a:extLst>
          </p:cNvPr>
          <p:cNvSpPr>
            <a:spLocks noGrp="1"/>
          </p:cNvSpPr>
          <p:nvPr>
            <p:ph type="title"/>
          </p:nvPr>
        </p:nvSpPr>
        <p:spPr/>
        <p:txBody>
          <a:bodyPr/>
          <a:lstStyle/>
          <a:p>
            <a:r>
              <a:rPr lang="en-IN" dirty="0">
                <a:solidFill>
                  <a:schemeClr val="accent4">
                    <a:lumMod val="40000"/>
                    <a:lumOff val="60000"/>
                  </a:schemeClr>
                </a:solidFill>
              </a:rPr>
              <a:t>ARTIFICIAL INTELLIGENCE</a:t>
            </a:r>
          </a:p>
        </p:txBody>
      </p:sp>
      <p:sp>
        <p:nvSpPr>
          <p:cNvPr id="8" name="Slide Number Placeholder 7">
            <a:extLst>
              <a:ext uri="{FF2B5EF4-FFF2-40B4-BE49-F238E27FC236}">
                <a16:creationId xmlns:a16="http://schemas.microsoft.com/office/drawing/2014/main" id="{4A337759-24EB-28B8-6BF6-E656807EAB2E}"/>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9" name="TextBox 8">
            <a:extLst>
              <a:ext uri="{FF2B5EF4-FFF2-40B4-BE49-F238E27FC236}">
                <a16:creationId xmlns:a16="http://schemas.microsoft.com/office/drawing/2014/main" id="{1543769E-1649-4F01-858C-669141F756B1}"/>
              </a:ext>
            </a:extLst>
          </p:cNvPr>
          <p:cNvSpPr txBox="1"/>
          <p:nvPr/>
        </p:nvSpPr>
        <p:spPr>
          <a:xfrm>
            <a:off x="440267" y="1783644"/>
            <a:ext cx="11443904" cy="5324535"/>
          </a:xfrm>
          <a:prstGeom prst="rect">
            <a:avLst/>
          </a:prstGeom>
          <a:noFill/>
        </p:spPr>
        <p:txBody>
          <a:bodyPr wrap="square" rtlCol="0">
            <a:spAutoFit/>
          </a:bodyPr>
          <a:lstStyle/>
          <a:p>
            <a:r>
              <a:rPr lang="en-US" sz="2400" b="0" i="0" dirty="0">
                <a:solidFill>
                  <a:schemeClr val="accent3">
                    <a:lumMod val="60000"/>
                    <a:lumOff val="40000"/>
                  </a:schemeClr>
                </a:solidFill>
                <a:effectLst/>
                <a:latin typeface="Söhne"/>
              </a:rPr>
              <a:t>Artificial Intelligence (AI) is a broad field of computer science that aims to create intelligent machines capable of mimicking human cognitive abilities. It involves the development of algorithms, models, and systems that can perceive, reason, learn, and make decisions. AI systems can process large amounts of data, recognize patterns, and make predictions or take actions based on the information they </a:t>
            </a:r>
            <a:r>
              <a:rPr lang="en-US" sz="2400" b="0" i="0" dirty="0" err="1">
                <a:solidFill>
                  <a:schemeClr val="accent3">
                    <a:lumMod val="60000"/>
                    <a:lumOff val="40000"/>
                  </a:schemeClr>
                </a:solidFill>
                <a:effectLst/>
                <a:latin typeface="Söhne"/>
              </a:rPr>
              <a:t>gather.In</a:t>
            </a:r>
            <a:r>
              <a:rPr lang="en-US" sz="2400" b="0" i="0" dirty="0">
                <a:solidFill>
                  <a:schemeClr val="accent3">
                    <a:lumMod val="60000"/>
                    <a:lumOff val="40000"/>
                  </a:schemeClr>
                </a:solidFill>
                <a:effectLst/>
                <a:latin typeface="Söhne"/>
              </a:rPr>
              <a:t> short human intelligence in a computer is A.I.</a:t>
            </a:r>
          </a:p>
          <a:p>
            <a:pPr algn="l"/>
            <a:r>
              <a:rPr lang="en-IN" sz="2800" b="1" dirty="0">
                <a:solidFill>
                  <a:schemeClr val="accent4">
                    <a:lumMod val="40000"/>
                    <a:lumOff val="60000"/>
                  </a:schemeClr>
                </a:solidFill>
                <a:latin typeface="Söhne"/>
              </a:rPr>
              <a:t>Branches of AI are :</a:t>
            </a:r>
          </a:p>
          <a:p>
            <a:pPr marL="342900" indent="-342900" algn="l">
              <a:buFont typeface="Arial" panose="020B0604020202020204" pitchFamily="34" charset="0"/>
              <a:buChar char="•"/>
            </a:pPr>
            <a:r>
              <a:rPr lang="en-IN" sz="2400" dirty="0">
                <a:solidFill>
                  <a:schemeClr val="accent3">
                    <a:lumMod val="60000"/>
                    <a:lumOff val="40000"/>
                  </a:schemeClr>
                </a:solidFill>
                <a:latin typeface="Söhne"/>
              </a:rPr>
              <a:t>Machine Learning</a:t>
            </a:r>
          </a:p>
          <a:p>
            <a:pPr marL="342900" indent="-342900" algn="l">
              <a:buFont typeface="Arial" panose="020B0604020202020204" pitchFamily="34" charset="0"/>
              <a:buChar char="•"/>
            </a:pPr>
            <a:r>
              <a:rPr lang="en-IN" sz="2400" dirty="0">
                <a:solidFill>
                  <a:schemeClr val="accent3">
                    <a:lumMod val="60000"/>
                    <a:lumOff val="40000"/>
                  </a:schemeClr>
                </a:solidFill>
                <a:latin typeface="Söhne"/>
              </a:rPr>
              <a:t>Deep Learning</a:t>
            </a:r>
          </a:p>
          <a:p>
            <a:pPr marL="342900" indent="-342900" algn="l">
              <a:buFont typeface="Arial" panose="020B0604020202020204" pitchFamily="34" charset="0"/>
              <a:buChar char="•"/>
            </a:pPr>
            <a:r>
              <a:rPr lang="en-IN" sz="2400" dirty="0">
                <a:solidFill>
                  <a:schemeClr val="accent3">
                    <a:lumMod val="60000"/>
                    <a:lumOff val="40000"/>
                  </a:schemeClr>
                </a:solidFill>
                <a:latin typeface="Söhne"/>
              </a:rPr>
              <a:t>Natural Language Processing</a:t>
            </a:r>
          </a:p>
          <a:p>
            <a:pPr marL="342900" indent="-342900" algn="l">
              <a:buFont typeface="Arial" panose="020B0604020202020204" pitchFamily="34" charset="0"/>
              <a:buChar char="•"/>
            </a:pPr>
            <a:r>
              <a:rPr lang="en-IN" sz="2400" dirty="0">
                <a:solidFill>
                  <a:schemeClr val="accent3">
                    <a:lumMod val="60000"/>
                    <a:lumOff val="40000"/>
                  </a:schemeClr>
                </a:solidFill>
                <a:latin typeface="Söhne"/>
              </a:rPr>
              <a:t>Robotics</a:t>
            </a:r>
          </a:p>
          <a:p>
            <a:pPr marL="342900" indent="-342900" algn="l">
              <a:buFont typeface="Arial" panose="020B0604020202020204" pitchFamily="34" charset="0"/>
              <a:buChar char="•"/>
            </a:pPr>
            <a:r>
              <a:rPr lang="en-IN" sz="2400" dirty="0">
                <a:solidFill>
                  <a:schemeClr val="accent3">
                    <a:lumMod val="60000"/>
                    <a:lumOff val="40000"/>
                  </a:schemeClr>
                </a:solidFill>
                <a:latin typeface="Söhne"/>
              </a:rPr>
              <a:t>Expert Systems</a:t>
            </a:r>
          </a:p>
          <a:p>
            <a:pPr marL="342900" indent="-342900" algn="l">
              <a:buFont typeface="Arial" panose="020B0604020202020204" pitchFamily="34" charset="0"/>
              <a:buChar char="•"/>
            </a:pPr>
            <a:r>
              <a:rPr lang="en-IN" sz="2400" dirty="0">
                <a:solidFill>
                  <a:schemeClr val="accent3">
                    <a:lumMod val="60000"/>
                    <a:lumOff val="40000"/>
                  </a:schemeClr>
                </a:solidFill>
                <a:latin typeface="Söhne"/>
              </a:rPr>
              <a:t>Fuzzy Logic</a:t>
            </a:r>
          </a:p>
          <a:p>
            <a:endParaRPr lang="en-IN" sz="2400" dirty="0">
              <a:solidFill>
                <a:schemeClr val="accent3">
                  <a:lumMod val="60000"/>
                  <a:lumOff val="40000"/>
                </a:schemeClr>
              </a:solidFill>
            </a:endParaRPr>
          </a:p>
        </p:txBody>
      </p:sp>
    </p:spTree>
    <p:extLst>
      <p:ext uri="{BB962C8B-B14F-4D97-AF65-F5344CB8AC3E}">
        <p14:creationId xmlns:p14="http://schemas.microsoft.com/office/powerpoint/2010/main" val="2417257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A617-DC4E-FA4A-0355-9AF6DD21FA23}"/>
              </a:ext>
            </a:extLst>
          </p:cNvPr>
          <p:cNvSpPr>
            <a:spLocks noGrp="1"/>
          </p:cNvSpPr>
          <p:nvPr>
            <p:ph type="title"/>
          </p:nvPr>
        </p:nvSpPr>
        <p:spPr/>
        <p:txBody>
          <a:bodyPr/>
          <a:lstStyle/>
          <a:p>
            <a:r>
              <a:rPr lang="en-IN" dirty="0">
                <a:solidFill>
                  <a:schemeClr val="accent4">
                    <a:lumMod val="40000"/>
                    <a:lumOff val="60000"/>
                  </a:schemeClr>
                </a:solidFill>
                <a:latin typeface="Biome" panose="020B0503030204020804" pitchFamily="34" charset="0"/>
                <a:ea typeface="Calibri" panose="020F0502020204030204" pitchFamily="34" charset="0"/>
              </a:rPr>
              <a:t>MACHINE LEARNING</a:t>
            </a:r>
          </a:p>
        </p:txBody>
      </p:sp>
      <p:sp>
        <p:nvSpPr>
          <p:cNvPr id="11" name="TextBox 10">
            <a:extLst>
              <a:ext uri="{FF2B5EF4-FFF2-40B4-BE49-F238E27FC236}">
                <a16:creationId xmlns:a16="http://schemas.microsoft.com/office/drawing/2014/main" id="{9260AE7F-7EBA-F1D5-5B2B-5997EBC9B6C2}"/>
              </a:ext>
            </a:extLst>
          </p:cNvPr>
          <p:cNvSpPr txBox="1"/>
          <p:nvPr/>
        </p:nvSpPr>
        <p:spPr>
          <a:xfrm>
            <a:off x="248356" y="1535290"/>
            <a:ext cx="11763022" cy="3754874"/>
          </a:xfrm>
          <a:prstGeom prst="rect">
            <a:avLst/>
          </a:prstGeom>
          <a:noFill/>
        </p:spPr>
        <p:txBody>
          <a:bodyPr wrap="square" rtlCol="0">
            <a:spAutoFit/>
          </a:bodyPr>
          <a:lstStyle/>
          <a:p>
            <a:r>
              <a:rPr lang="en-US" sz="2000" b="0" i="0" dirty="0">
                <a:solidFill>
                  <a:schemeClr val="accent3">
                    <a:lumMod val="60000"/>
                    <a:lumOff val="40000"/>
                  </a:schemeClr>
                </a:solidFill>
                <a:effectLst/>
                <a:latin typeface="Söhne"/>
              </a:rPr>
              <a:t>Machine Learning (ML) is a subset of AI that focuses on the development of algorithms and models that enable computers to learn from data and make predictions or decisions without being explicitly programmed. In ML, instead of writing explicit rules or instructions, the system learns from examples or experiences. It involves training a model on a dataset, and the model then uses that knowledge to make predictions or classify new data.</a:t>
            </a:r>
          </a:p>
          <a:p>
            <a:r>
              <a:rPr lang="en-US" dirty="0">
                <a:solidFill>
                  <a:schemeClr val="accent3">
                    <a:lumMod val="60000"/>
                    <a:lumOff val="40000"/>
                  </a:schemeClr>
                </a:solidFill>
                <a:latin typeface="Söhne"/>
              </a:rPr>
              <a:t>                                 </a:t>
            </a:r>
          </a:p>
          <a:p>
            <a:r>
              <a:rPr lang="en-US" dirty="0">
                <a:solidFill>
                  <a:schemeClr val="accent3">
                    <a:lumMod val="60000"/>
                    <a:lumOff val="40000"/>
                  </a:schemeClr>
                </a:solidFill>
                <a:latin typeface="Söhne"/>
              </a:rPr>
              <a:t>                               </a:t>
            </a:r>
            <a:r>
              <a:rPr lang="en-US" sz="4000" dirty="0">
                <a:solidFill>
                  <a:schemeClr val="accent4">
                    <a:lumMod val="40000"/>
                    <a:lumOff val="60000"/>
                  </a:schemeClr>
                </a:solidFill>
                <a:latin typeface="+mj-lt"/>
              </a:rPr>
              <a:t>MACHINE LEARNING ALGORITHMS</a:t>
            </a:r>
          </a:p>
          <a:p>
            <a:r>
              <a:rPr lang="en-US" sz="2000" b="0" i="0" dirty="0">
                <a:solidFill>
                  <a:schemeClr val="accent3">
                    <a:lumMod val="60000"/>
                    <a:lumOff val="40000"/>
                  </a:schemeClr>
                </a:solidFill>
                <a:effectLst/>
                <a:latin typeface="Söhne"/>
              </a:rPr>
              <a:t>ML algorithms can be categorized into different types:</a:t>
            </a:r>
          </a:p>
          <a:p>
            <a:pPr marL="342900" indent="-342900">
              <a:buFont typeface="Arial" panose="020B0604020202020204" pitchFamily="34" charset="0"/>
              <a:buChar char="•"/>
            </a:pPr>
            <a:r>
              <a:rPr lang="en-US" sz="2000" b="0" i="0" dirty="0">
                <a:solidFill>
                  <a:schemeClr val="accent3">
                    <a:lumMod val="60000"/>
                    <a:lumOff val="40000"/>
                  </a:schemeClr>
                </a:solidFill>
                <a:effectLst/>
                <a:latin typeface="Söhne"/>
              </a:rPr>
              <a:t>Supervised Learning</a:t>
            </a:r>
          </a:p>
          <a:p>
            <a:pPr marL="342900" indent="-342900">
              <a:buFont typeface="Arial" panose="020B0604020202020204" pitchFamily="34" charset="0"/>
              <a:buChar char="•"/>
            </a:pPr>
            <a:r>
              <a:rPr lang="en-US" sz="2000" dirty="0">
                <a:solidFill>
                  <a:schemeClr val="accent3">
                    <a:lumMod val="60000"/>
                    <a:lumOff val="40000"/>
                  </a:schemeClr>
                </a:solidFill>
                <a:latin typeface="Söhne"/>
              </a:rPr>
              <a:t>Unsupervised Learning</a:t>
            </a:r>
          </a:p>
          <a:p>
            <a:pPr marL="342900" indent="-342900">
              <a:buFont typeface="Arial" panose="020B0604020202020204" pitchFamily="34" charset="0"/>
              <a:buChar char="•"/>
            </a:pPr>
            <a:r>
              <a:rPr lang="en-US" sz="2000" b="0" i="0" dirty="0">
                <a:solidFill>
                  <a:schemeClr val="accent3">
                    <a:lumMod val="60000"/>
                    <a:lumOff val="40000"/>
                  </a:schemeClr>
                </a:solidFill>
                <a:effectLst/>
                <a:latin typeface="Söhne"/>
              </a:rPr>
              <a:t>Reinforcement Learning</a:t>
            </a:r>
          </a:p>
        </p:txBody>
      </p:sp>
    </p:spTree>
    <p:extLst>
      <p:ext uri="{BB962C8B-B14F-4D97-AF65-F5344CB8AC3E}">
        <p14:creationId xmlns:p14="http://schemas.microsoft.com/office/powerpoint/2010/main" val="204871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AD36567-54F1-A97F-C4C8-D901206B4CFF}"/>
              </a:ext>
            </a:extLst>
          </p:cNvPr>
          <p:cNvSpPr txBox="1"/>
          <p:nvPr/>
        </p:nvSpPr>
        <p:spPr>
          <a:xfrm>
            <a:off x="0" y="180622"/>
            <a:ext cx="12101689" cy="9571851"/>
          </a:xfrm>
          <a:prstGeom prst="rect">
            <a:avLst/>
          </a:prstGeom>
          <a:noFill/>
        </p:spPr>
        <p:txBody>
          <a:bodyPr wrap="square" rtlCol="0">
            <a:spAutoFit/>
          </a:bodyPr>
          <a:lstStyle/>
          <a:p>
            <a:r>
              <a:rPr lang="en-IN" sz="3600" dirty="0">
                <a:solidFill>
                  <a:schemeClr val="accent4">
                    <a:lumMod val="40000"/>
                    <a:lumOff val="60000"/>
                  </a:schemeClr>
                </a:solidFill>
                <a:latin typeface="Biome" panose="020B0503030204020804" pitchFamily="34" charset="0"/>
                <a:cs typeface="Biome" panose="020B0503030204020804" pitchFamily="34" charset="0"/>
              </a:rPr>
              <a:t>SUPERVISED LEARNING:</a:t>
            </a:r>
          </a:p>
          <a:p>
            <a:r>
              <a:rPr lang="en-IN" sz="2800" dirty="0">
                <a:solidFill>
                  <a:schemeClr val="accent3">
                    <a:lumMod val="60000"/>
                    <a:lumOff val="40000"/>
                  </a:schemeClr>
                </a:solidFill>
                <a:latin typeface="Söhne"/>
              </a:rPr>
              <a:t>When a input is provided as a labelled dataset, a model can learn from it and this kind of learning is called supervised learning.</a:t>
            </a:r>
          </a:p>
          <a:p>
            <a:endParaRPr lang="en-IN" sz="4000" dirty="0">
              <a:solidFill>
                <a:schemeClr val="accent4">
                  <a:lumMod val="40000"/>
                  <a:lumOff val="60000"/>
                </a:schemeClr>
              </a:solidFill>
              <a:latin typeface="+mj-lt"/>
            </a:endParaRPr>
          </a:p>
          <a:p>
            <a:r>
              <a:rPr lang="en-IN" sz="4000" dirty="0">
                <a:solidFill>
                  <a:schemeClr val="accent4">
                    <a:lumMod val="40000"/>
                    <a:lumOff val="60000"/>
                  </a:schemeClr>
                </a:solidFill>
                <a:latin typeface="+mj-lt"/>
              </a:rPr>
              <a:t>Unsupervised Learning:</a:t>
            </a:r>
          </a:p>
          <a:p>
            <a:r>
              <a:rPr lang="en-IN" sz="2800" dirty="0">
                <a:solidFill>
                  <a:schemeClr val="accent3">
                    <a:lumMod val="60000"/>
                    <a:lumOff val="40000"/>
                  </a:schemeClr>
                </a:solidFill>
                <a:latin typeface="Söhne"/>
              </a:rPr>
              <a:t>There is no complete and clean labelled dataset in unsupervised learning.</a:t>
            </a:r>
          </a:p>
          <a:p>
            <a:r>
              <a:rPr lang="en-IN" sz="2800" dirty="0">
                <a:solidFill>
                  <a:schemeClr val="accent3">
                    <a:lumMod val="60000"/>
                    <a:lumOff val="40000"/>
                  </a:schemeClr>
                </a:solidFill>
                <a:latin typeface="Söhne"/>
              </a:rPr>
              <a:t>It is a type of self-organised learning that helps find previously unknown patterns in data sets without pre-existing labels.</a:t>
            </a:r>
          </a:p>
          <a:p>
            <a:endParaRPr lang="en-IN" sz="4000" dirty="0">
              <a:solidFill>
                <a:schemeClr val="accent3">
                  <a:lumMod val="60000"/>
                  <a:lumOff val="40000"/>
                </a:schemeClr>
              </a:solidFill>
              <a:latin typeface="Söhne"/>
            </a:endParaRPr>
          </a:p>
          <a:p>
            <a:r>
              <a:rPr lang="en-IN" sz="4000" dirty="0">
                <a:solidFill>
                  <a:schemeClr val="accent4">
                    <a:lumMod val="40000"/>
                    <a:lumOff val="60000"/>
                  </a:schemeClr>
                </a:solidFill>
                <a:latin typeface="+mj-lt"/>
              </a:rPr>
              <a:t>Reinforcement learning:</a:t>
            </a:r>
          </a:p>
          <a:p>
            <a:r>
              <a:rPr lang="en-IN" sz="2800" dirty="0">
                <a:solidFill>
                  <a:schemeClr val="accent3">
                    <a:lumMod val="60000"/>
                    <a:lumOff val="40000"/>
                  </a:schemeClr>
                </a:solidFill>
                <a:latin typeface="Söhne"/>
              </a:rPr>
              <a:t>It is about taking suitable action to maximize reward in a particular situation.</a:t>
            </a:r>
          </a:p>
          <a:p>
            <a:r>
              <a:rPr lang="en-IN" sz="2800" dirty="0">
                <a:solidFill>
                  <a:schemeClr val="accent3">
                    <a:lumMod val="60000"/>
                    <a:lumOff val="40000"/>
                  </a:schemeClr>
                </a:solidFill>
                <a:latin typeface="Söhne"/>
              </a:rPr>
              <a:t>It works on basis of a reward and penalty system.</a:t>
            </a:r>
          </a:p>
          <a:p>
            <a:endParaRPr lang="en-IN" sz="4000" dirty="0">
              <a:solidFill>
                <a:schemeClr val="accent4">
                  <a:lumMod val="40000"/>
                  <a:lumOff val="60000"/>
                </a:schemeClr>
              </a:solidFill>
              <a:latin typeface="+mj-lt"/>
            </a:endParaRPr>
          </a:p>
          <a:p>
            <a:endParaRPr lang="en-IN" sz="4000" dirty="0">
              <a:solidFill>
                <a:schemeClr val="accent4">
                  <a:lumMod val="40000"/>
                  <a:lumOff val="60000"/>
                </a:schemeClr>
              </a:solidFill>
              <a:latin typeface="+mj-lt"/>
            </a:endParaRPr>
          </a:p>
          <a:p>
            <a:endParaRPr lang="en-IN" sz="4000" dirty="0">
              <a:solidFill>
                <a:schemeClr val="accent4">
                  <a:lumMod val="40000"/>
                  <a:lumOff val="60000"/>
                </a:schemeClr>
              </a:solidFill>
              <a:latin typeface="+mj-lt"/>
            </a:endParaRPr>
          </a:p>
          <a:p>
            <a:endParaRPr lang="en-IN" sz="4000" dirty="0">
              <a:solidFill>
                <a:schemeClr val="accent4">
                  <a:lumMod val="40000"/>
                  <a:lumOff val="60000"/>
                </a:schemeClr>
              </a:solidFill>
              <a:latin typeface="+mj-lt"/>
            </a:endParaRPr>
          </a:p>
          <a:p>
            <a:endParaRPr lang="en-IN" sz="2800" dirty="0">
              <a:solidFill>
                <a:schemeClr val="accent3">
                  <a:lumMod val="60000"/>
                  <a:lumOff val="40000"/>
                </a:schemeClr>
              </a:solidFill>
              <a:latin typeface="Söhne"/>
            </a:endParaRPr>
          </a:p>
          <a:p>
            <a:endParaRPr lang="en-IN" sz="3600" dirty="0">
              <a:solidFill>
                <a:schemeClr val="accent4">
                  <a:lumMod val="40000"/>
                  <a:lumOff val="60000"/>
                </a:schemeClr>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4216480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646A-CC10-9222-5968-317CAE44FF2D}"/>
              </a:ext>
            </a:extLst>
          </p:cNvPr>
          <p:cNvSpPr>
            <a:spLocks noGrp="1"/>
          </p:cNvSpPr>
          <p:nvPr>
            <p:ph type="title"/>
          </p:nvPr>
        </p:nvSpPr>
        <p:spPr/>
        <p:txBody>
          <a:bodyPr/>
          <a:lstStyle/>
          <a:p>
            <a:r>
              <a:rPr lang="en" dirty="0">
                <a:solidFill>
                  <a:schemeClr val="accent4">
                    <a:lumMod val="40000"/>
                    <a:lumOff val="60000"/>
                  </a:schemeClr>
                </a:solidFill>
              </a:rPr>
              <a:t>Types of Analytics</a:t>
            </a:r>
            <a:endParaRPr lang="en-IN" dirty="0">
              <a:solidFill>
                <a:schemeClr val="accent4">
                  <a:lumMod val="40000"/>
                  <a:lumOff val="60000"/>
                </a:schemeClr>
              </a:solidFill>
            </a:endParaRPr>
          </a:p>
        </p:txBody>
      </p:sp>
      <p:sp>
        <p:nvSpPr>
          <p:cNvPr id="7" name="Footer Placeholder 6">
            <a:extLst>
              <a:ext uri="{FF2B5EF4-FFF2-40B4-BE49-F238E27FC236}">
                <a16:creationId xmlns:a16="http://schemas.microsoft.com/office/drawing/2014/main" id="{C152C056-848E-6C7D-671D-B2B1E1907D11}"/>
              </a:ext>
            </a:extLst>
          </p:cNvPr>
          <p:cNvSpPr>
            <a:spLocks noGrp="1"/>
          </p:cNvSpPr>
          <p:nvPr>
            <p:ph type="ftr" sz="quarter" idx="11"/>
          </p:nvPr>
        </p:nvSpPr>
        <p:spPr/>
        <p:txBody>
          <a:bodyPr/>
          <a:lstStyle/>
          <a:p>
            <a:r>
              <a:rPr lang="en-US"/>
              <a:t>Scientific findings</a:t>
            </a:r>
            <a:endParaRPr lang="en-US" dirty="0"/>
          </a:p>
        </p:txBody>
      </p:sp>
      <p:sp>
        <p:nvSpPr>
          <p:cNvPr id="8" name="Slide Number Placeholder 7">
            <a:extLst>
              <a:ext uri="{FF2B5EF4-FFF2-40B4-BE49-F238E27FC236}">
                <a16:creationId xmlns:a16="http://schemas.microsoft.com/office/drawing/2014/main" id="{CECEAAA3-A0D3-55EF-DCFD-657AA695BEEA}"/>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9" name="TextBox 8">
            <a:extLst>
              <a:ext uri="{FF2B5EF4-FFF2-40B4-BE49-F238E27FC236}">
                <a16:creationId xmlns:a16="http://schemas.microsoft.com/office/drawing/2014/main" id="{117AAD8D-5673-09B0-6864-B6D622C42387}"/>
              </a:ext>
            </a:extLst>
          </p:cNvPr>
          <p:cNvSpPr txBox="1"/>
          <p:nvPr/>
        </p:nvSpPr>
        <p:spPr>
          <a:xfrm>
            <a:off x="336405" y="1819469"/>
            <a:ext cx="11718746" cy="3139321"/>
          </a:xfrm>
          <a:prstGeom prst="rect">
            <a:avLst/>
          </a:prstGeom>
          <a:noFill/>
        </p:spPr>
        <p:txBody>
          <a:bodyPr wrap="square" rtlCol="0">
            <a:spAutoFit/>
          </a:bodyPr>
          <a:lstStyle/>
          <a:p>
            <a:pPr marL="0" lvl="0" indent="0" algn="l" rtl="0">
              <a:spcBef>
                <a:spcPts val="0"/>
              </a:spcBef>
              <a:spcAft>
                <a:spcPts val="0"/>
              </a:spcAft>
              <a:buNone/>
            </a:pPr>
            <a:endParaRPr lang="en-US" sz="1800" dirty="0">
              <a:solidFill>
                <a:schemeClr val="accent3">
                  <a:lumMod val="60000"/>
                  <a:lumOff val="40000"/>
                </a:schemeClr>
              </a:solidFill>
              <a:latin typeface="Nunito"/>
              <a:ea typeface="Nunito"/>
              <a:cs typeface="Nunito"/>
              <a:sym typeface="Nunito"/>
            </a:endParaRPr>
          </a:p>
          <a:p>
            <a:pPr marL="457200" lvl="0" indent="-355600" algn="l" rtl="0">
              <a:spcBef>
                <a:spcPts val="0"/>
              </a:spcBef>
              <a:spcAft>
                <a:spcPts val="0"/>
              </a:spcAft>
              <a:buSzPts val="2000"/>
              <a:buFont typeface="Nunito"/>
              <a:buChar char="●"/>
            </a:pPr>
            <a:r>
              <a:rPr lang="en-US" sz="1800" b="1" dirty="0">
                <a:solidFill>
                  <a:schemeClr val="accent3">
                    <a:lumMod val="60000"/>
                    <a:lumOff val="40000"/>
                  </a:schemeClr>
                </a:solidFill>
                <a:latin typeface="Nunito"/>
                <a:ea typeface="Nunito"/>
                <a:cs typeface="Nunito"/>
                <a:sym typeface="Nunito"/>
              </a:rPr>
              <a:t>P</a:t>
            </a:r>
            <a:r>
              <a:rPr lang="en-US" sz="1800" dirty="0">
                <a:solidFill>
                  <a:schemeClr val="accent3">
                    <a:lumMod val="60000"/>
                    <a:lumOff val="40000"/>
                  </a:schemeClr>
                </a:solidFill>
                <a:latin typeface="Nunito"/>
                <a:ea typeface="Nunito"/>
                <a:cs typeface="Nunito"/>
                <a:sym typeface="Nunito"/>
              </a:rPr>
              <a:t>redictive Analytics – Machine Learning comes under Predictive Analysis. Using the past data, we predict the future outcome in Machine Learning.</a:t>
            </a:r>
          </a:p>
          <a:p>
            <a:pPr marL="457200" lvl="0" indent="0" algn="l" rtl="0">
              <a:spcBef>
                <a:spcPts val="0"/>
              </a:spcBef>
              <a:spcAft>
                <a:spcPts val="0"/>
              </a:spcAft>
              <a:buNone/>
            </a:pPr>
            <a:endParaRPr lang="en-US" sz="1800" dirty="0">
              <a:solidFill>
                <a:schemeClr val="accent3">
                  <a:lumMod val="60000"/>
                  <a:lumOff val="40000"/>
                </a:schemeClr>
              </a:solidFill>
              <a:latin typeface="Nunito"/>
              <a:ea typeface="Nunito"/>
              <a:cs typeface="Nunito"/>
              <a:sym typeface="Nunito"/>
            </a:endParaRPr>
          </a:p>
          <a:p>
            <a:pPr marL="457200" lvl="0" indent="-355600" algn="l" rtl="0">
              <a:spcBef>
                <a:spcPts val="0"/>
              </a:spcBef>
              <a:spcAft>
                <a:spcPts val="0"/>
              </a:spcAft>
              <a:buSzPts val="2000"/>
              <a:buFont typeface="Nunito"/>
              <a:buChar char="●"/>
            </a:pPr>
            <a:r>
              <a:rPr lang="en-US" sz="1800" b="1" dirty="0">
                <a:solidFill>
                  <a:schemeClr val="accent3">
                    <a:lumMod val="60000"/>
                    <a:lumOff val="40000"/>
                  </a:schemeClr>
                </a:solidFill>
                <a:latin typeface="Nunito"/>
                <a:ea typeface="Nunito"/>
                <a:cs typeface="Nunito"/>
                <a:sym typeface="Nunito"/>
              </a:rPr>
              <a:t>P</a:t>
            </a:r>
            <a:r>
              <a:rPr lang="en-US" sz="1800" dirty="0">
                <a:solidFill>
                  <a:schemeClr val="accent3">
                    <a:lumMod val="60000"/>
                    <a:lumOff val="40000"/>
                  </a:schemeClr>
                </a:solidFill>
                <a:latin typeface="Nunito"/>
                <a:ea typeface="Nunito"/>
                <a:cs typeface="Nunito"/>
                <a:sym typeface="Nunito"/>
              </a:rPr>
              <a:t>rescriptive Analytics</a:t>
            </a:r>
            <a:br>
              <a:rPr lang="en-US" sz="1800" dirty="0">
                <a:solidFill>
                  <a:schemeClr val="accent3">
                    <a:lumMod val="60000"/>
                    <a:lumOff val="40000"/>
                  </a:schemeClr>
                </a:solidFill>
                <a:latin typeface="Nunito"/>
                <a:ea typeface="Nunito"/>
                <a:cs typeface="Nunito"/>
                <a:sym typeface="Nunito"/>
              </a:rPr>
            </a:br>
            <a:endParaRPr lang="en-US" sz="1800" dirty="0">
              <a:solidFill>
                <a:schemeClr val="accent3">
                  <a:lumMod val="60000"/>
                  <a:lumOff val="40000"/>
                </a:schemeClr>
              </a:solidFill>
              <a:latin typeface="Nunito"/>
              <a:ea typeface="Nunito"/>
              <a:cs typeface="Nunito"/>
              <a:sym typeface="Nunito"/>
            </a:endParaRPr>
          </a:p>
          <a:p>
            <a:pPr marL="457200" lvl="0" indent="-355600" algn="l" rtl="0">
              <a:spcBef>
                <a:spcPts val="0"/>
              </a:spcBef>
              <a:spcAft>
                <a:spcPts val="0"/>
              </a:spcAft>
              <a:buClr>
                <a:schemeClr val="hlink"/>
              </a:buClr>
              <a:buSzPts val="2000"/>
              <a:buFont typeface="Nunito"/>
              <a:buChar char="●"/>
            </a:pPr>
            <a:r>
              <a:rPr lang="en-US" sz="1800" b="1" dirty="0">
                <a:solidFill>
                  <a:schemeClr val="accent3">
                    <a:lumMod val="60000"/>
                    <a:lumOff val="40000"/>
                  </a:schemeClr>
                </a:solidFill>
                <a:latin typeface="Nunito"/>
                <a:ea typeface="Nunito"/>
                <a:cs typeface="Nunito"/>
                <a:sym typeface="Nunito"/>
              </a:rPr>
              <a:t>D</a:t>
            </a:r>
            <a:r>
              <a:rPr lang="en-US" sz="1800" dirty="0">
                <a:solidFill>
                  <a:schemeClr val="accent3">
                    <a:lumMod val="60000"/>
                    <a:lumOff val="40000"/>
                  </a:schemeClr>
                </a:solidFill>
                <a:latin typeface="Nunito"/>
                <a:ea typeface="Nunito"/>
                <a:cs typeface="Nunito"/>
                <a:sym typeface="Nunito"/>
              </a:rPr>
              <a:t>escriptive Analytics</a:t>
            </a:r>
          </a:p>
          <a:p>
            <a:pPr marL="457200" lvl="0" indent="0" algn="l" rtl="0">
              <a:spcBef>
                <a:spcPts val="0"/>
              </a:spcBef>
              <a:spcAft>
                <a:spcPts val="0"/>
              </a:spcAft>
              <a:buNone/>
            </a:pPr>
            <a:endParaRPr lang="en-US" sz="1800" dirty="0">
              <a:solidFill>
                <a:schemeClr val="accent3">
                  <a:lumMod val="60000"/>
                  <a:lumOff val="40000"/>
                </a:schemeClr>
              </a:solidFill>
              <a:latin typeface="Nunito"/>
              <a:ea typeface="Nunito"/>
              <a:cs typeface="Nunito"/>
              <a:sym typeface="Nunito"/>
            </a:endParaRPr>
          </a:p>
          <a:p>
            <a:pPr marL="457200" lvl="0" indent="-355600" algn="l" rtl="0">
              <a:spcBef>
                <a:spcPts val="0"/>
              </a:spcBef>
              <a:spcAft>
                <a:spcPts val="0"/>
              </a:spcAft>
              <a:buClr>
                <a:schemeClr val="hlink"/>
              </a:buClr>
              <a:buSzPts val="2000"/>
              <a:buFont typeface="Nunito"/>
              <a:buChar char="●"/>
            </a:pPr>
            <a:r>
              <a:rPr lang="en-US" sz="1800" b="1" dirty="0">
                <a:solidFill>
                  <a:schemeClr val="accent3">
                    <a:lumMod val="60000"/>
                    <a:lumOff val="40000"/>
                  </a:schemeClr>
                </a:solidFill>
                <a:latin typeface="Nunito"/>
                <a:ea typeface="Nunito"/>
                <a:cs typeface="Nunito"/>
                <a:sym typeface="Nunito"/>
              </a:rPr>
              <a:t>D</a:t>
            </a:r>
            <a:r>
              <a:rPr lang="en-US" sz="1800" dirty="0">
                <a:solidFill>
                  <a:schemeClr val="accent3">
                    <a:lumMod val="60000"/>
                    <a:lumOff val="40000"/>
                  </a:schemeClr>
                </a:solidFill>
                <a:latin typeface="Nunito"/>
                <a:ea typeface="Nunito"/>
                <a:cs typeface="Nunito"/>
                <a:sym typeface="Nunito"/>
              </a:rPr>
              <a:t>iagnostic Analytics</a:t>
            </a:r>
          </a:p>
          <a:p>
            <a:pPr marL="0" lvl="0" indent="0" algn="l" rtl="0">
              <a:spcBef>
                <a:spcPts val="0"/>
              </a:spcBef>
              <a:spcAft>
                <a:spcPts val="0"/>
              </a:spcAft>
              <a:buNone/>
            </a:pPr>
            <a:endParaRPr lang="en-US" dirty="0">
              <a:solidFill>
                <a:schemeClr val="accent3">
                  <a:lumMod val="60000"/>
                  <a:lumOff val="40000"/>
                </a:schemeClr>
              </a:solidFill>
              <a:latin typeface="Nunito"/>
              <a:ea typeface="Nunito"/>
              <a:cs typeface="Nunito"/>
              <a:sym typeface="Nunito"/>
            </a:endParaRPr>
          </a:p>
          <a:p>
            <a:endParaRPr lang="en-IN" dirty="0">
              <a:solidFill>
                <a:schemeClr val="accent3">
                  <a:lumMod val="60000"/>
                  <a:lumOff val="40000"/>
                </a:schemeClr>
              </a:solidFill>
            </a:endParaRPr>
          </a:p>
        </p:txBody>
      </p:sp>
    </p:spTree>
    <p:extLst>
      <p:ext uri="{BB962C8B-B14F-4D97-AF65-F5344CB8AC3E}">
        <p14:creationId xmlns:p14="http://schemas.microsoft.com/office/powerpoint/2010/main" val="415275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r>
              <a:rPr lang="en" dirty="0">
                <a:solidFill>
                  <a:schemeClr val="accent4">
                    <a:lumMod val="40000"/>
                    <a:lumOff val="60000"/>
                  </a:schemeClr>
                </a:solidFill>
              </a:rPr>
              <a:t>Conventional Programming  VS Machine Learning</a:t>
            </a:r>
            <a:endParaRPr lang="en-IN" dirty="0">
              <a:solidFill>
                <a:schemeClr val="accent4">
                  <a:lumMod val="40000"/>
                  <a:lumOff val="60000"/>
                </a:schemeClr>
              </a:solidFill>
            </a:endParaRPr>
          </a:p>
        </p:txBody>
      </p:sp>
      <p:sp>
        <p:nvSpPr>
          <p:cNvPr id="10" name="TextBox 9">
            <a:extLst>
              <a:ext uri="{FF2B5EF4-FFF2-40B4-BE49-F238E27FC236}">
                <a16:creationId xmlns:a16="http://schemas.microsoft.com/office/drawing/2014/main" id="{AA7B507C-B338-15C4-855D-9B692FCA6CA4}"/>
              </a:ext>
            </a:extLst>
          </p:cNvPr>
          <p:cNvSpPr txBox="1"/>
          <p:nvPr/>
        </p:nvSpPr>
        <p:spPr>
          <a:xfrm>
            <a:off x="135467" y="1253067"/>
            <a:ext cx="11977511" cy="6986528"/>
          </a:xfrm>
          <a:prstGeom prst="rect">
            <a:avLst/>
          </a:prstGeom>
          <a:noFill/>
        </p:spPr>
        <p:txBody>
          <a:bodyPr wrap="square" rtlCol="0">
            <a:spAutoFit/>
          </a:bodyPr>
          <a:lstStyle/>
          <a:p>
            <a:endParaRPr lang="en-US" sz="3200" dirty="0">
              <a:solidFill>
                <a:schemeClr val="accent3">
                  <a:lumMod val="40000"/>
                  <a:lumOff val="60000"/>
                </a:schemeClr>
              </a:solidFill>
              <a:latin typeface="Söhne"/>
            </a:endParaRPr>
          </a:p>
          <a:p>
            <a:pPr marL="457200" lvl="0" indent="-355600" algn="l" rtl="0">
              <a:spcBef>
                <a:spcPts val="0"/>
              </a:spcBef>
              <a:spcAft>
                <a:spcPts val="0"/>
              </a:spcAft>
              <a:buSzPts val="2000"/>
              <a:buFont typeface="Nunito"/>
              <a:buChar char="●"/>
            </a:pPr>
            <a:r>
              <a:rPr lang="en-US" sz="3200" dirty="0">
                <a:solidFill>
                  <a:schemeClr val="accent3">
                    <a:lumMod val="40000"/>
                    <a:lumOff val="60000"/>
                  </a:schemeClr>
                </a:solidFill>
                <a:latin typeface="Söhne"/>
                <a:ea typeface="Nunito"/>
                <a:cs typeface="Nunito"/>
                <a:sym typeface="Nunito"/>
              </a:rPr>
              <a:t>In </a:t>
            </a:r>
            <a:r>
              <a:rPr lang="en-US" sz="3200" b="1" dirty="0">
                <a:solidFill>
                  <a:schemeClr val="accent3">
                    <a:lumMod val="40000"/>
                    <a:lumOff val="60000"/>
                  </a:schemeClr>
                </a:solidFill>
                <a:latin typeface="Söhne"/>
                <a:ea typeface="Nunito"/>
                <a:cs typeface="Nunito"/>
                <a:sym typeface="Nunito"/>
              </a:rPr>
              <a:t>conventional programming</a:t>
            </a:r>
            <a:r>
              <a:rPr lang="en-US" sz="3200" dirty="0">
                <a:solidFill>
                  <a:schemeClr val="accent3">
                    <a:lumMod val="40000"/>
                    <a:lumOff val="60000"/>
                  </a:schemeClr>
                </a:solidFill>
                <a:latin typeface="Söhne"/>
                <a:ea typeface="Nunito"/>
                <a:cs typeface="Nunito"/>
                <a:sym typeface="Nunito"/>
              </a:rPr>
              <a:t>, we write the program/code which has the equation. We give input to our program and get the output from the program.</a:t>
            </a:r>
          </a:p>
          <a:p>
            <a:pPr marL="457200" lvl="0" indent="0" algn="l" rtl="0">
              <a:spcBef>
                <a:spcPts val="0"/>
              </a:spcBef>
              <a:spcAft>
                <a:spcPts val="0"/>
              </a:spcAft>
              <a:buNone/>
            </a:pPr>
            <a:endParaRPr lang="en-US" sz="3200" dirty="0">
              <a:solidFill>
                <a:schemeClr val="accent3">
                  <a:lumMod val="40000"/>
                  <a:lumOff val="60000"/>
                </a:schemeClr>
              </a:solidFill>
              <a:latin typeface="Söhne"/>
              <a:ea typeface="Nunito"/>
              <a:cs typeface="Nunito"/>
              <a:sym typeface="Nunito"/>
            </a:endParaRPr>
          </a:p>
          <a:p>
            <a:pPr marL="457200" lvl="0" indent="0" algn="l" rtl="0">
              <a:spcBef>
                <a:spcPts val="0"/>
              </a:spcBef>
              <a:spcAft>
                <a:spcPts val="0"/>
              </a:spcAft>
              <a:buNone/>
            </a:pPr>
            <a:endParaRPr lang="en-US" sz="3200" dirty="0">
              <a:solidFill>
                <a:schemeClr val="accent3">
                  <a:lumMod val="40000"/>
                  <a:lumOff val="60000"/>
                </a:schemeClr>
              </a:solidFill>
              <a:latin typeface="Söhne"/>
              <a:ea typeface="Nunito"/>
              <a:cs typeface="Nunito"/>
              <a:sym typeface="Nunito"/>
            </a:endParaRPr>
          </a:p>
          <a:p>
            <a:pPr marL="457200" lvl="0" indent="-355600" algn="l" rtl="0">
              <a:spcBef>
                <a:spcPts val="0"/>
              </a:spcBef>
              <a:spcAft>
                <a:spcPts val="0"/>
              </a:spcAft>
              <a:buSzPts val="2000"/>
              <a:buFont typeface="Nunito"/>
              <a:buChar char="●"/>
            </a:pPr>
            <a:r>
              <a:rPr lang="en-US" sz="3200" dirty="0">
                <a:solidFill>
                  <a:schemeClr val="accent3">
                    <a:lumMod val="40000"/>
                    <a:lumOff val="60000"/>
                  </a:schemeClr>
                </a:solidFill>
                <a:latin typeface="Söhne"/>
                <a:ea typeface="Nunito"/>
                <a:cs typeface="Nunito"/>
                <a:sym typeface="Nunito"/>
              </a:rPr>
              <a:t>In </a:t>
            </a:r>
            <a:r>
              <a:rPr lang="en-US" sz="3200" b="1" dirty="0">
                <a:solidFill>
                  <a:schemeClr val="accent3">
                    <a:lumMod val="40000"/>
                    <a:lumOff val="60000"/>
                  </a:schemeClr>
                </a:solidFill>
                <a:latin typeface="Söhne"/>
                <a:ea typeface="Nunito"/>
                <a:cs typeface="Nunito"/>
                <a:sym typeface="Nunito"/>
              </a:rPr>
              <a:t>Machine Learning</a:t>
            </a:r>
            <a:r>
              <a:rPr lang="en-US" sz="3200" dirty="0">
                <a:solidFill>
                  <a:schemeClr val="accent3">
                    <a:lumMod val="40000"/>
                    <a:lumOff val="60000"/>
                  </a:schemeClr>
                </a:solidFill>
                <a:latin typeface="Söhne"/>
                <a:ea typeface="Nunito"/>
                <a:cs typeface="Nunito"/>
                <a:sym typeface="Nunito"/>
              </a:rPr>
              <a:t>, we give both input and output data to the program, in turn we get the equation/relation between the input and output, which can be used to predict the output in future using the input data provided.</a:t>
            </a:r>
          </a:p>
          <a:p>
            <a:pPr marL="457200" lvl="0" indent="0" algn="l" rtl="0">
              <a:spcBef>
                <a:spcPts val="0"/>
              </a:spcBef>
              <a:spcAft>
                <a:spcPts val="0"/>
              </a:spcAft>
              <a:buNone/>
            </a:pPr>
            <a:endParaRPr lang="en-US" sz="3200" dirty="0">
              <a:solidFill>
                <a:schemeClr val="accent3">
                  <a:lumMod val="40000"/>
                  <a:lumOff val="60000"/>
                </a:schemeClr>
              </a:solidFill>
              <a:latin typeface="Söhne"/>
              <a:ea typeface="Nunito"/>
              <a:cs typeface="Nunito"/>
              <a:sym typeface="Nunito"/>
            </a:endParaRPr>
          </a:p>
          <a:p>
            <a:endParaRPr lang="en-IN" sz="3200" dirty="0">
              <a:solidFill>
                <a:schemeClr val="accent3">
                  <a:lumMod val="40000"/>
                  <a:lumOff val="60000"/>
                </a:schemeClr>
              </a:solidFill>
              <a:latin typeface="Söhne"/>
            </a:endParaRPr>
          </a:p>
          <a:p>
            <a:endParaRPr lang="en-IN" sz="3200" dirty="0">
              <a:solidFill>
                <a:schemeClr val="accent3">
                  <a:lumMod val="40000"/>
                  <a:lumOff val="60000"/>
                </a:schemeClr>
              </a:solidFill>
              <a:latin typeface="Söhne"/>
            </a:endParaRPr>
          </a:p>
          <a:p>
            <a:endParaRPr lang="en-IN" sz="3200" dirty="0">
              <a:solidFill>
                <a:schemeClr val="accent3">
                  <a:lumMod val="40000"/>
                  <a:lumOff val="60000"/>
                </a:schemeClr>
              </a:solidFill>
              <a:latin typeface="Söhne"/>
            </a:endParaRPr>
          </a:p>
        </p:txBody>
      </p:sp>
    </p:spTree>
    <p:extLst>
      <p:ext uri="{BB962C8B-B14F-4D97-AF65-F5344CB8AC3E}">
        <p14:creationId xmlns:p14="http://schemas.microsoft.com/office/powerpoint/2010/main" val="72045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r>
              <a:rPr lang="en-IN" dirty="0">
                <a:solidFill>
                  <a:schemeClr val="accent4">
                    <a:lumMod val="40000"/>
                    <a:lumOff val="60000"/>
                  </a:schemeClr>
                </a:solidFill>
              </a:rPr>
              <a:t>Machine Learning Algorithms</a:t>
            </a:r>
          </a:p>
        </p:txBody>
      </p:sp>
      <p:sp>
        <p:nvSpPr>
          <p:cNvPr id="10" name="TextBox 9">
            <a:extLst>
              <a:ext uri="{FF2B5EF4-FFF2-40B4-BE49-F238E27FC236}">
                <a16:creationId xmlns:a16="http://schemas.microsoft.com/office/drawing/2014/main" id="{AA7B507C-B338-15C4-855D-9B692FCA6CA4}"/>
              </a:ext>
            </a:extLst>
          </p:cNvPr>
          <p:cNvSpPr txBox="1"/>
          <p:nvPr/>
        </p:nvSpPr>
        <p:spPr>
          <a:xfrm>
            <a:off x="135467" y="1253067"/>
            <a:ext cx="11977511" cy="6063198"/>
          </a:xfrm>
          <a:prstGeom prst="rect">
            <a:avLst/>
          </a:prstGeom>
          <a:noFill/>
        </p:spPr>
        <p:txBody>
          <a:bodyPr wrap="square" rtlCol="0">
            <a:spAutoFit/>
          </a:bodyPr>
          <a:lstStyle/>
          <a:p>
            <a:pPr marL="0" lvl="0" indent="0" algn="l" rtl="0">
              <a:spcBef>
                <a:spcPts val="0"/>
              </a:spcBef>
              <a:spcAft>
                <a:spcPts val="0"/>
              </a:spcAft>
              <a:buClr>
                <a:schemeClr val="hlink"/>
              </a:buClr>
              <a:buSzPts val="1100"/>
              <a:buFont typeface="Arial"/>
              <a:buNone/>
            </a:pPr>
            <a:r>
              <a:rPr lang="en-US" sz="2800" dirty="0">
                <a:solidFill>
                  <a:schemeClr val="accent3">
                    <a:lumMod val="40000"/>
                    <a:lumOff val="60000"/>
                  </a:schemeClr>
                </a:solidFill>
                <a:latin typeface="Söhne"/>
              </a:rPr>
              <a:t>Machine Learning Algorithms are the programs which take the Features and Labels data and give us the relation/equation between the Features and Labels.</a:t>
            </a:r>
          </a:p>
          <a:p>
            <a:pPr marL="0" lvl="0" indent="0" algn="l" rtl="0">
              <a:spcBef>
                <a:spcPts val="1600"/>
              </a:spcBef>
              <a:spcAft>
                <a:spcPts val="0"/>
              </a:spcAft>
              <a:buClr>
                <a:schemeClr val="hlink"/>
              </a:buClr>
              <a:buSzPts val="1100"/>
              <a:buFont typeface="Arial"/>
              <a:buNone/>
            </a:pPr>
            <a:r>
              <a:rPr lang="en-US" sz="2800" dirty="0">
                <a:solidFill>
                  <a:schemeClr val="accent3">
                    <a:lumMod val="40000"/>
                    <a:lumOff val="60000"/>
                  </a:schemeClr>
                </a:solidFill>
                <a:latin typeface="Söhne"/>
              </a:rPr>
              <a:t>There are mainly two types of Machine Learning Algorithms, they are:</a:t>
            </a:r>
          </a:p>
          <a:p>
            <a:pPr marL="457200" lvl="0" indent="-330200" algn="l" rtl="0">
              <a:spcBef>
                <a:spcPts val="1600"/>
              </a:spcBef>
              <a:spcAft>
                <a:spcPts val="0"/>
              </a:spcAft>
              <a:buSzPts val="1600"/>
              <a:buAutoNum type="arabicPeriod"/>
            </a:pPr>
            <a:r>
              <a:rPr lang="en-US" sz="2800" dirty="0">
                <a:solidFill>
                  <a:schemeClr val="accent3">
                    <a:lumMod val="40000"/>
                    <a:lumOff val="60000"/>
                  </a:schemeClr>
                </a:solidFill>
                <a:latin typeface="Söhne"/>
              </a:rPr>
              <a:t>Regression Algorithms</a:t>
            </a:r>
          </a:p>
          <a:p>
            <a:pPr marL="457200" lvl="0" indent="-330200" algn="l" rtl="0">
              <a:spcBef>
                <a:spcPts val="0"/>
              </a:spcBef>
              <a:spcAft>
                <a:spcPts val="0"/>
              </a:spcAft>
              <a:buSzPts val="1600"/>
              <a:buAutoNum type="arabicPeriod"/>
            </a:pPr>
            <a:r>
              <a:rPr lang="en-US" sz="2800" dirty="0">
                <a:solidFill>
                  <a:schemeClr val="accent3">
                    <a:lumMod val="40000"/>
                    <a:lumOff val="60000"/>
                  </a:schemeClr>
                </a:solidFill>
                <a:latin typeface="Söhne"/>
              </a:rPr>
              <a:t>Classifier Algorithms</a:t>
            </a:r>
          </a:p>
          <a:p>
            <a:pPr marL="0" lvl="0" indent="0" algn="l" rtl="0">
              <a:spcBef>
                <a:spcPts val="1600"/>
              </a:spcBef>
              <a:spcAft>
                <a:spcPts val="0"/>
              </a:spcAft>
              <a:buNone/>
            </a:pPr>
            <a:r>
              <a:rPr lang="en-US" sz="2800" dirty="0">
                <a:solidFill>
                  <a:schemeClr val="accent3">
                    <a:lumMod val="40000"/>
                    <a:lumOff val="60000"/>
                  </a:schemeClr>
                </a:solidFill>
                <a:latin typeface="Söhne"/>
              </a:rPr>
              <a:t> </a:t>
            </a:r>
            <a:r>
              <a:rPr lang="en-US" sz="2800" b="1" dirty="0">
                <a:solidFill>
                  <a:schemeClr val="accent3">
                    <a:lumMod val="40000"/>
                    <a:lumOff val="60000"/>
                  </a:schemeClr>
                </a:solidFill>
                <a:latin typeface="Söhne"/>
              </a:rPr>
              <a:t>Regression Algorithms</a:t>
            </a:r>
            <a:r>
              <a:rPr lang="en-US" sz="2800" dirty="0">
                <a:solidFill>
                  <a:schemeClr val="accent3">
                    <a:lumMod val="40000"/>
                    <a:lumOff val="60000"/>
                  </a:schemeClr>
                </a:solidFill>
                <a:latin typeface="Söhne"/>
              </a:rPr>
              <a:t> are used when the data is continuous, i.e., for continuous-data prediction.</a:t>
            </a:r>
          </a:p>
          <a:p>
            <a:pPr marL="0" lvl="0" indent="0" algn="l" rtl="0">
              <a:spcBef>
                <a:spcPts val="1600"/>
              </a:spcBef>
              <a:spcAft>
                <a:spcPts val="0"/>
              </a:spcAft>
              <a:buClr>
                <a:schemeClr val="hlink"/>
              </a:buClr>
              <a:buSzPts val="1100"/>
              <a:buFont typeface="Arial"/>
              <a:buNone/>
            </a:pPr>
            <a:r>
              <a:rPr lang="en-US" sz="2800" dirty="0">
                <a:solidFill>
                  <a:schemeClr val="accent3">
                    <a:lumMod val="40000"/>
                    <a:lumOff val="60000"/>
                  </a:schemeClr>
                </a:solidFill>
                <a:latin typeface="Söhne"/>
              </a:rPr>
              <a:t> </a:t>
            </a:r>
            <a:r>
              <a:rPr lang="en-US" sz="2800" b="1" dirty="0">
                <a:solidFill>
                  <a:schemeClr val="accent3">
                    <a:lumMod val="40000"/>
                    <a:lumOff val="60000"/>
                  </a:schemeClr>
                </a:solidFill>
                <a:latin typeface="Söhne"/>
              </a:rPr>
              <a:t>Classifier Algorithms </a:t>
            </a:r>
            <a:r>
              <a:rPr lang="en-US" sz="2800" dirty="0">
                <a:solidFill>
                  <a:schemeClr val="accent3">
                    <a:lumMod val="40000"/>
                    <a:lumOff val="60000"/>
                  </a:schemeClr>
                </a:solidFill>
                <a:latin typeface="Söhne"/>
              </a:rPr>
              <a:t>are used to take decisions(based on Boolean Values-True or False, 1 or 0, </a:t>
            </a:r>
            <a:r>
              <a:rPr lang="en-US" sz="2800" dirty="0" err="1">
                <a:solidFill>
                  <a:schemeClr val="accent3">
                    <a:lumMod val="40000"/>
                    <a:lumOff val="60000"/>
                  </a:schemeClr>
                </a:solidFill>
                <a:latin typeface="Söhne"/>
              </a:rPr>
              <a:t>etc</a:t>
            </a:r>
            <a:r>
              <a:rPr lang="en-US" sz="2800" dirty="0">
                <a:solidFill>
                  <a:schemeClr val="accent3">
                    <a:lumMod val="40000"/>
                    <a:lumOff val="60000"/>
                  </a:schemeClr>
                </a:solidFill>
                <a:latin typeface="Söhne"/>
              </a:rPr>
              <a:t>)</a:t>
            </a:r>
          </a:p>
          <a:p>
            <a:pPr marL="0" lvl="0" indent="0" algn="l" rtl="0">
              <a:spcBef>
                <a:spcPts val="1600"/>
              </a:spcBef>
              <a:spcAft>
                <a:spcPts val="1600"/>
              </a:spcAft>
              <a:buNone/>
            </a:pPr>
            <a:endParaRPr lang="en-US" sz="2800" dirty="0">
              <a:solidFill>
                <a:schemeClr val="accent3">
                  <a:lumMod val="40000"/>
                  <a:lumOff val="60000"/>
                </a:schemeClr>
              </a:solidFill>
              <a:latin typeface="Söhne"/>
            </a:endParaRPr>
          </a:p>
          <a:p>
            <a:endParaRPr lang="en-IN" sz="2800" dirty="0">
              <a:solidFill>
                <a:schemeClr val="accent3">
                  <a:lumMod val="40000"/>
                  <a:lumOff val="60000"/>
                </a:schemeClr>
              </a:solidFill>
              <a:latin typeface="Söhne"/>
            </a:endParaRPr>
          </a:p>
        </p:txBody>
      </p:sp>
    </p:spTree>
    <p:extLst>
      <p:ext uri="{BB962C8B-B14F-4D97-AF65-F5344CB8AC3E}">
        <p14:creationId xmlns:p14="http://schemas.microsoft.com/office/powerpoint/2010/main" val="452321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D00B-89F5-E99F-8EBC-BEE1C6D705D2}"/>
              </a:ext>
            </a:extLst>
          </p:cNvPr>
          <p:cNvSpPr>
            <a:spLocks noGrp="1"/>
          </p:cNvSpPr>
          <p:nvPr>
            <p:ph type="title"/>
          </p:nvPr>
        </p:nvSpPr>
        <p:spPr/>
        <p:txBody>
          <a:bodyPr/>
          <a:lstStyle/>
          <a:p>
            <a:r>
              <a:rPr lang="en" dirty="0">
                <a:solidFill>
                  <a:schemeClr val="accent4">
                    <a:lumMod val="40000"/>
                    <a:lumOff val="60000"/>
                  </a:schemeClr>
                </a:solidFill>
              </a:rPr>
              <a:t>Linear Regression Explanation</a:t>
            </a:r>
            <a:endParaRPr lang="en-IN" dirty="0">
              <a:solidFill>
                <a:schemeClr val="accent4">
                  <a:lumMod val="40000"/>
                  <a:lumOff val="60000"/>
                </a:schemeClr>
              </a:solidFill>
            </a:endParaRPr>
          </a:p>
        </p:txBody>
      </p:sp>
      <p:sp>
        <p:nvSpPr>
          <p:cNvPr id="10" name="TextBox 9">
            <a:extLst>
              <a:ext uri="{FF2B5EF4-FFF2-40B4-BE49-F238E27FC236}">
                <a16:creationId xmlns:a16="http://schemas.microsoft.com/office/drawing/2014/main" id="{AA7B507C-B338-15C4-855D-9B692FCA6CA4}"/>
              </a:ext>
            </a:extLst>
          </p:cNvPr>
          <p:cNvSpPr txBox="1"/>
          <p:nvPr/>
        </p:nvSpPr>
        <p:spPr>
          <a:xfrm>
            <a:off x="214489" y="1675032"/>
            <a:ext cx="11977511" cy="5262979"/>
          </a:xfrm>
          <a:prstGeom prst="rect">
            <a:avLst/>
          </a:prstGeom>
          <a:noFill/>
        </p:spPr>
        <p:txBody>
          <a:bodyPr wrap="square" rtlCol="0">
            <a:spAutoFit/>
          </a:bodyPr>
          <a:lstStyle/>
          <a:p>
            <a:pPr marL="0" lvl="0" indent="0" algn="l" rtl="0">
              <a:spcBef>
                <a:spcPts val="0"/>
              </a:spcBef>
              <a:spcAft>
                <a:spcPts val="0"/>
              </a:spcAft>
              <a:buClr>
                <a:schemeClr val="hlink"/>
              </a:buClr>
              <a:buSzPts val="1100"/>
              <a:buFont typeface="Arial"/>
              <a:buNone/>
            </a:pPr>
            <a:r>
              <a:rPr lang="en-US" sz="2800" dirty="0">
                <a:solidFill>
                  <a:schemeClr val="accent3">
                    <a:lumMod val="40000"/>
                    <a:lumOff val="60000"/>
                  </a:schemeClr>
                </a:solidFill>
                <a:latin typeface="Nunito"/>
                <a:ea typeface="Nunito"/>
                <a:cs typeface="Nunito"/>
                <a:sym typeface="Nunito"/>
              </a:rPr>
              <a:t>Regression Algorithm – </a:t>
            </a:r>
            <a:r>
              <a:rPr lang="en-US" sz="2800" b="1" dirty="0">
                <a:solidFill>
                  <a:schemeClr val="accent3">
                    <a:lumMod val="40000"/>
                    <a:lumOff val="60000"/>
                  </a:schemeClr>
                </a:solidFill>
                <a:latin typeface="Nunito"/>
                <a:ea typeface="Nunito"/>
                <a:cs typeface="Nunito"/>
                <a:sym typeface="Nunito"/>
              </a:rPr>
              <a:t>Linear Regression</a:t>
            </a:r>
            <a:r>
              <a:rPr lang="en-US" sz="2800" dirty="0">
                <a:solidFill>
                  <a:schemeClr val="accent3">
                    <a:lumMod val="40000"/>
                    <a:lumOff val="60000"/>
                  </a:schemeClr>
                </a:solidFill>
                <a:latin typeface="Nunito"/>
                <a:ea typeface="Nunito"/>
                <a:cs typeface="Nunito"/>
                <a:sym typeface="Nunito"/>
              </a:rPr>
              <a:t> – Linear Regression is used when the features and labels are linearly related.</a:t>
            </a:r>
          </a:p>
          <a:p>
            <a:pPr marL="0" lvl="0" indent="0" algn="l" rtl="0">
              <a:spcBef>
                <a:spcPts val="0"/>
              </a:spcBef>
              <a:spcAft>
                <a:spcPts val="0"/>
              </a:spcAft>
              <a:buClr>
                <a:schemeClr val="hlink"/>
              </a:buClr>
              <a:buSzPts val="1100"/>
              <a:buFont typeface="Arial"/>
              <a:buNone/>
            </a:pPr>
            <a:r>
              <a:rPr lang="en-US" sz="2800" dirty="0">
                <a:solidFill>
                  <a:schemeClr val="accent3">
                    <a:lumMod val="40000"/>
                    <a:lumOff val="60000"/>
                  </a:schemeClr>
                </a:solidFill>
                <a:latin typeface="Nunito"/>
                <a:ea typeface="Nunito"/>
                <a:cs typeface="Nunito"/>
                <a:sym typeface="Nunito"/>
              </a:rPr>
              <a:t>	</a:t>
            </a:r>
            <a:r>
              <a:rPr lang="en-US" sz="2800" dirty="0" err="1">
                <a:solidFill>
                  <a:schemeClr val="accent3">
                    <a:lumMod val="40000"/>
                    <a:lumOff val="60000"/>
                  </a:schemeClr>
                </a:solidFill>
                <a:latin typeface="Nunito"/>
                <a:ea typeface="Nunito"/>
                <a:cs typeface="Nunito"/>
                <a:sym typeface="Nunito"/>
              </a:rPr>
              <a:t>Eg</a:t>
            </a:r>
            <a:r>
              <a:rPr lang="en-US" sz="2800" dirty="0">
                <a:solidFill>
                  <a:schemeClr val="accent3">
                    <a:lumMod val="40000"/>
                    <a:lumOff val="60000"/>
                  </a:schemeClr>
                </a:solidFill>
                <a:latin typeface="Nunito"/>
                <a:ea typeface="Nunito"/>
                <a:cs typeface="Nunito"/>
                <a:sym typeface="Nunito"/>
              </a:rPr>
              <a:t>: x  :  1	2	3	4	5	6 </a:t>
            </a:r>
          </a:p>
          <a:p>
            <a:pPr marL="0" lvl="0" indent="0" algn="l" rtl="0">
              <a:spcBef>
                <a:spcPts val="0"/>
              </a:spcBef>
              <a:spcAft>
                <a:spcPts val="0"/>
              </a:spcAft>
              <a:buClr>
                <a:schemeClr val="hlink"/>
              </a:buClr>
              <a:buSzPts val="1100"/>
              <a:buFont typeface="Arial"/>
              <a:buNone/>
            </a:pPr>
            <a:r>
              <a:rPr lang="en-US" sz="2800" dirty="0">
                <a:solidFill>
                  <a:schemeClr val="accent3">
                    <a:lumMod val="40000"/>
                    <a:lumOff val="60000"/>
                  </a:schemeClr>
                </a:solidFill>
                <a:latin typeface="Nunito"/>
                <a:ea typeface="Nunito"/>
                <a:cs typeface="Nunito"/>
                <a:sym typeface="Nunito"/>
              </a:rPr>
              <a:t>	      y  :   4	7	10	13	16	19</a:t>
            </a:r>
          </a:p>
          <a:p>
            <a:pPr marL="0" lvl="0" indent="0" algn="l" rtl="0">
              <a:spcBef>
                <a:spcPts val="0"/>
              </a:spcBef>
              <a:spcAft>
                <a:spcPts val="0"/>
              </a:spcAft>
              <a:buClr>
                <a:schemeClr val="hlink"/>
              </a:buClr>
              <a:buSzPts val="1100"/>
              <a:buFont typeface="Arial"/>
              <a:buNone/>
            </a:pPr>
            <a:endParaRPr lang="en-US" sz="2800" dirty="0">
              <a:solidFill>
                <a:schemeClr val="accent3">
                  <a:lumMod val="40000"/>
                  <a:lumOff val="60000"/>
                </a:schemeClr>
              </a:solidFill>
              <a:latin typeface="Nunito"/>
              <a:ea typeface="Nunito"/>
              <a:cs typeface="Nunito"/>
              <a:sym typeface="Nunito"/>
            </a:endParaRPr>
          </a:p>
          <a:p>
            <a:pPr marL="0" lvl="0" indent="0" algn="l" rtl="0">
              <a:spcBef>
                <a:spcPts val="0"/>
              </a:spcBef>
              <a:spcAft>
                <a:spcPts val="0"/>
              </a:spcAft>
              <a:buClr>
                <a:schemeClr val="hlink"/>
              </a:buClr>
              <a:buSzPts val="1100"/>
              <a:buFont typeface="Arial"/>
              <a:buNone/>
            </a:pPr>
            <a:r>
              <a:rPr lang="en-US" sz="2800" dirty="0">
                <a:solidFill>
                  <a:schemeClr val="accent3">
                    <a:lumMod val="40000"/>
                    <a:lumOff val="60000"/>
                  </a:schemeClr>
                </a:solidFill>
                <a:latin typeface="Nunito"/>
                <a:ea typeface="Nunito"/>
                <a:cs typeface="Nunito"/>
                <a:sym typeface="Nunito"/>
              </a:rPr>
              <a:t>In this example, we see that y is related to x by the equation y=3x+1, indicating the linearity of the relation.</a:t>
            </a:r>
          </a:p>
          <a:p>
            <a:pPr marL="0" lvl="0" indent="0" algn="l" rtl="0">
              <a:spcBef>
                <a:spcPts val="0"/>
              </a:spcBef>
              <a:spcAft>
                <a:spcPts val="0"/>
              </a:spcAft>
              <a:buClr>
                <a:schemeClr val="hlink"/>
              </a:buClr>
              <a:buSzPts val="1100"/>
              <a:buFont typeface="Arial"/>
              <a:buNone/>
            </a:pPr>
            <a:endParaRPr lang="en-US" sz="2800" dirty="0">
              <a:solidFill>
                <a:schemeClr val="accent3">
                  <a:lumMod val="40000"/>
                  <a:lumOff val="60000"/>
                </a:schemeClr>
              </a:solidFill>
              <a:latin typeface="Nunito"/>
              <a:ea typeface="Nunito"/>
              <a:cs typeface="Nunito"/>
              <a:sym typeface="Nunito"/>
            </a:endParaRPr>
          </a:p>
          <a:p>
            <a:pPr marL="0" lvl="0" indent="0" algn="l" rtl="0">
              <a:spcBef>
                <a:spcPts val="0"/>
              </a:spcBef>
              <a:spcAft>
                <a:spcPts val="0"/>
              </a:spcAft>
              <a:buClr>
                <a:schemeClr val="hlink"/>
              </a:buClr>
              <a:buSzPts val="1100"/>
              <a:buFont typeface="Arial"/>
              <a:buNone/>
            </a:pPr>
            <a:r>
              <a:rPr lang="en-US" sz="2800" dirty="0">
                <a:solidFill>
                  <a:schemeClr val="accent3">
                    <a:lumMod val="40000"/>
                    <a:lumOff val="60000"/>
                  </a:schemeClr>
                </a:solidFill>
                <a:latin typeface="Nunito"/>
                <a:ea typeface="Nunito"/>
                <a:cs typeface="Nunito"/>
                <a:sym typeface="Nunito"/>
              </a:rPr>
              <a:t>Regression Algorithm can be used for any data where inputs and outputs are related by the function y=</a:t>
            </a:r>
            <a:r>
              <a:rPr lang="en-US" sz="2800" dirty="0" err="1">
                <a:solidFill>
                  <a:schemeClr val="accent3">
                    <a:lumMod val="40000"/>
                    <a:lumOff val="60000"/>
                  </a:schemeClr>
                </a:solidFill>
                <a:latin typeface="Nunito"/>
                <a:ea typeface="Nunito"/>
                <a:cs typeface="Nunito"/>
                <a:sym typeface="Nunito"/>
              </a:rPr>
              <a:t>mx+c</a:t>
            </a:r>
            <a:r>
              <a:rPr lang="en-US" sz="2800" dirty="0">
                <a:solidFill>
                  <a:schemeClr val="accent3">
                    <a:lumMod val="40000"/>
                    <a:lumOff val="60000"/>
                  </a:schemeClr>
                </a:solidFill>
                <a:latin typeface="Nunito"/>
                <a:ea typeface="Nunito"/>
                <a:cs typeface="Nunito"/>
                <a:sym typeface="Nunito"/>
              </a:rPr>
              <a:t>, where power of x always is 1 </a:t>
            </a:r>
          </a:p>
          <a:p>
            <a:pPr marL="0" lvl="0" indent="0" algn="l" rtl="0">
              <a:spcBef>
                <a:spcPts val="0"/>
              </a:spcBef>
              <a:spcAft>
                <a:spcPts val="0"/>
              </a:spcAft>
              <a:buNone/>
            </a:pPr>
            <a:endParaRPr lang="en-US" sz="2800" dirty="0">
              <a:solidFill>
                <a:schemeClr val="accent3">
                  <a:lumMod val="40000"/>
                  <a:lumOff val="60000"/>
                </a:schemeClr>
              </a:solidFill>
              <a:latin typeface="Nunito"/>
              <a:ea typeface="Nunito"/>
              <a:cs typeface="Nunito"/>
              <a:sym typeface="Nunito"/>
            </a:endParaRPr>
          </a:p>
          <a:p>
            <a:endParaRPr lang="en-IN" sz="2800" dirty="0">
              <a:solidFill>
                <a:schemeClr val="accent3">
                  <a:lumMod val="40000"/>
                  <a:lumOff val="60000"/>
                </a:schemeClr>
              </a:solidFill>
              <a:latin typeface="Söhne"/>
            </a:endParaRPr>
          </a:p>
        </p:txBody>
      </p:sp>
    </p:spTree>
    <p:extLst>
      <p:ext uri="{BB962C8B-B14F-4D97-AF65-F5344CB8AC3E}">
        <p14:creationId xmlns:p14="http://schemas.microsoft.com/office/powerpoint/2010/main" val="3800862567"/>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6D7367-F508-4F80-B02C-79260B72660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3406</TotalTime>
  <Words>791</Words>
  <Application>Microsoft Office PowerPoint</Application>
  <PresentationFormat>Widescreen</PresentationFormat>
  <Paragraphs>104</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Nova</vt:lpstr>
      <vt:lpstr>Baskerville Old Face</vt:lpstr>
      <vt:lpstr>Biome</vt:lpstr>
      <vt:lpstr>Biome Light</vt:lpstr>
      <vt:lpstr>Calibri</vt:lpstr>
      <vt:lpstr>Nunito</vt:lpstr>
      <vt:lpstr>Segoe UI</vt:lpstr>
      <vt:lpstr>Söhne</vt:lpstr>
      <vt:lpstr>Wingdings</vt:lpstr>
      <vt:lpstr>Office Theme</vt:lpstr>
      <vt:lpstr>ASSIGNMENT</vt:lpstr>
      <vt:lpstr>CONTENT</vt:lpstr>
      <vt:lpstr>ARTIFICIAL INTELLIGENCE</vt:lpstr>
      <vt:lpstr>MACHINE LEARNING</vt:lpstr>
      <vt:lpstr>PowerPoint Presentation</vt:lpstr>
      <vt:lpstr>Types of Analytics</vt:lpstr>
      <vt:lpstr>Conventional Programming  VS Machine Learning</vt:lpstr>
      <vt:lpstr>Machine Learning Algorithms</vt:lpstr>
      <vt:lpstr>Linear Regression Explanation</vt:lpstr>
      <vt:lpstr>Algorithms</vt:lpstr>
      <vt:lpstr>Linear Regression Code </vt:lpstr>
      <vt:lpstr>Linear Regression Code</vt:lpstr>
      <vt:lpstr>Classification Algorithm</vt:lpstr>
      <vt:lpstr>Random Forest Example</vt:lpstr>
      <vt:lpstr>Decision Tree Example </vt:lpstr>
      <vt:lpstr>Naive Bayes Example</vt:lpstr>
      <vt:lpstr>KNN example</vt:lpstr>
      <vt:lpstr>SVM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Shinoria .</dc:creator>
  <cp:lastModifiedBy>Shinoria .</cp:lastModifiedBy>
  <cp:revision>2</cp:revision>
  <dcterms:created xsi:type="dcterms:W3CDTF">2023-06-05T08:50:05Z</dcterms:created>
  <dcterms:modified xsi:type="dcterms:W3CDTF">2023-06-08T05:41:22Z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